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2" r:id="rId1"/>
  </p:sldMasterIdLst>
  <p:notesMasterIdLst>
    <p:notesMasterId r:id="rId17"/>
  </p:notesMasterIdLst>
  <p:sldIdLst>
    <p:sldId id="453" r:id="rId2"/>
    <p:sldId id="561" r:id="rId3"/>
    <p:sldId id="474" r:id="rId4"/>
    <p:sldId id="554" r:id="rId5"/>
    <p:sldId id="557" r:id="rId6"/>
    <p:sldId id="475" r:id="rId7"/>
    <p:sldId id="260" r:id="rId8"/>
    <p:sldId id="559" r:id="rId9"/>
    <p:sldId id="560" r:id="rId10"/>
    <p:sldId id="473" r:id="rId11"/>
    <p:sldId id="469" r:id="rId12"/>
    <p:sldId id="476" r:id="rId13"/>
    <p:sldId id="556" r:id="rId14"/>
    <p:sldId id="558" r:id="rId15"/>
    <p:sldId id="472" r:id="rId16"/>
  </p:sldIdLst>
  <p:sldSz cx="12192000" cy="6858000"/>
  <p:notesSz cx="6858000" cy="9144000"/>
  <p:embeddedFontLst>
    <p:embeddedFont>
      <p:font typeface="맑은 고딕" panose="020B0503020000020004" pitchFamily="34" charset="-127"/>
      <p:regular r:id="rId18"/>
      <p:bold r:id="rId19"/>
    </p:embeddedFont>
    <p:embeddedFont>
      <p:font typeface="배달의민족 도현" panose="020B0600000101010101" pitchFamily="34" charset="-127"/>
      <p:regular r:id="rId20"/>
      <p:bold r:id="rId21"/>
      <p:italic r:id="rId22"/>
      <p:boldItalic r:id="rId23"/>
    </p:embeddedFont>
    <p:embeddedFont>
      <p:font typeface="배달의민족 연성" panose="020B0600000101010101" pitchFamily="34" charset="-127"/>
      <p:regular r:id="rId24"/>
      <p:bold r:id="rId25"/>
      <p:italic r:id="rId26"/>
      <p:boldItalic r:id="rId27"/>
    </p:embeddedFont>
    <p:embeddedFont>
      <p:font typeface="배달의민족 주아" panose="02020603020101020101" pitchFamily="18" charset="-127"/>
      <p:regular r:id="rId28"/>
      <p:bold r:id="rId29"/>
      <p:italic r:id="rId30"/>
      <p:boldItalic r:id="rId31"/>
    </p:embeddedFont>
    <p:embeddedFont>
      <p:font typeface="BM DoHyeon OTF" panose="020B0600000101010101" pitchFamily="34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AE48"/>
    <a:srgbClr val="FA3C71"/>
    <a:srgbClr val="767171"/>
    <a:srgbClr val="595959"/>
    <a:srgbClr val="FFDA65"/>
    <a:srgbClr val="FF4343"/>
    <a:srgbClr val="FFFFFF"/>
    <a:srgbClr val="FED6E1"/>
    <a:srgbClr val="EBFAFF"/>
    <a:srgbClr val="D9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0" autoAdjust="0"/>
    <p:restoredTop sz="94692"/>
  </p:normalViewPr>
  <p:slideViewPr>
    <p:cSldViewPr snapToGrid="0">
      <p:cViewPr varScale="1">
        <p:scale>
          <a:sx n="106" d="100"/>
          <a:sy n="106" d="100"/>
        </p:scale>
        <p:origin x="104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B0C1C-6F59-4942-8A65-3B58A6CB05CF}" type="datetimeFigureOut">
              <a:rPr lang="ko-KR" altLang="en-US" smtClean="0"/>
              <a:t>2022. 6. 9.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F997F-32AA-4654-8B0D-56C8278BD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029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EF997F-32AA-4654-8B0D-56C8278BDD8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65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EF997F-32AA-4654-8B0D-56C8278BDD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0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EF997F-32AA-4654-8B0D-56C8278BDD8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450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854CE-B186-45C2-BF6B-32DA26CA8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E5307F-B3FB-4D6F-A475-AEB72DF1A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9A33A6-18CF-4F8C-B6F9-23E2C8777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2022. 6. 9.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3274B-1326-4AEA-BDF7-CCAB105C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095672-EA9B-4D8D-B047-0FD7CFD3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6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AA340-B15A-4EC2-842D-ED4F7060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A4402E-5CBF-42EA-B4BB-ED000BD83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13A51-FDA3-46DA-8F3D-11E8AAFB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2022. 6. 9.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32C6A-0849-4737-B6B4-03A6EE58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3014CA-803B-45A7-AE16-7821B015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53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BD1A29-5ED7-4C49-9E2C-E68AA12ED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E7C0A6-0F17-4E82-995B-864DC5968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FB63D7-4480-46B8-80C7-42E98975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2022. 6. 9.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90D767-6DA8-48C0-B7DE-7D641BC0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623B3-5A6E-45DE-A758-5710232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793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8C364-77A3-4416-B332-07EE124C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FB5E98-2B06-497E-9DBB-0F8908B1D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D54B56-0B20-4640-9EAE-83538184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2022. 6. 9.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3F210-682C-454A-B4C5-4F3EE9CA1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E28B81-F432-4241-9AC4-5FED8F22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194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D3F96-2C19-40FA-95C9-5071E05C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F7F0F-B7BF-4100-B43F-B909BE020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027FB5-A5AB-4AAD-9EF0-7918E9C5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2022. 6. 9.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1F8923-AE11-4039-866B-2F4804FA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CE19B9-71F8-454D-8B93-C017F7B9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702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CBC8D-597B-4A46-9349-B110A4FD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798DBB-A1F6-4A04-806C-89D5A81D0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3D819B-F05F-432A-BAC7-2364AD5E8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FF07AA-68FD-4342-914A-FA7477948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2022. 6. 9.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097879-AB31-48A9-B4F3-5D93C98E1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E006A1-94C0-416E-923C-6F989758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079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F3B3B-3B6B-4270-871A-59F0CDAB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48C5D9-1B6C-418F-8C64-45A3CA22C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B31F77-5861-4E3B-AC8F-E3EDE3370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FBC604-F91E-4431-91CD-AD23D09CC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A3F723-B68F-4DA8-B584-26A85380C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4E309D-D091-46F7-B9E0-DBDE75BD7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2022. 6. 9.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35A26-7044-4617-A322-EA046693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392C25-9127-480D-9241-421CDDAC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123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B8D3A-B610-4452-BC4D-C801E6C9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09DEB6-5A54-4D86-8E65-7E9C2DE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2022. 6. 9.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8344D8-8090-478D-9C22-FA685599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37645F-D089-4092-B028-3D141330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15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965F21-8C28-4413-8C0C-D353FD25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2022. 6. 9.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388B8-6B61-48B5-A432-B975D8CC4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E80819-0165-497F-8DCE-392F0485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589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D817F-1D85-48F0-8205-6E09A317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FF7418-7D66-41FC-9016-C6CCF49C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595C2F-B037-4D4D-8A3B-62FA0947B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7F93C5-397F-46B0-961B-CB581849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2022. 6. 9.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936A1B-75D3-4B54-B6C0-261E4C50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476D17-2FD8-4339-BFD9-0FF9284D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140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8AF32-AAEC-4D32-BB46-01F398AEF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CD9CC7-DD8B-407F-88C3-9323CF195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01127F-8A31-48FE-B0CA-8C158FBF2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30BECE-1183-4E25-968B-FD81D798A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2022. 6. 9.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5FADC1-7B87-4FE2-B8AA-3B5F3A6F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028D82-95C8-413B-9EB1-75E8192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07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E7F599-041A-4C58-93D4-741109A9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139D45-E476-4E60-B2A9-80565526B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68E4B7-9453-4048-AE30-821516367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2022. 6. 9.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7C4AA4-5BC1-4832-AD56-98478FDC0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1649BE-ADE8-4021-86A5-0CA24F309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4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443353" y="793781"/>
            <a:ext cx="11305293" cy="5417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500" kern="0" dirty="0">
                <a:solidFill>
                  <a:srgbClr val="76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M DoHyeon OTF" panose="020B0600000101010101" pitchFamily="34" charset="-127"/>
                <a:ea typeface="BM DoHyeon OTF" panose="020B0600000101010101" pitchFamily="34" charset="-127"/>
              </a:rPr>
              <a:t>오픈소스 </a:t>
            </a:r>
            <a:r>
              <a:rPr lang="en-US" altLang="ko-KR" sz="2500" kern="0" dirty="0">
                <a:solidFill>
                  <a:srgbClr val="76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M DoHyeon OTF" panose="020B0600000101010101" pitchFamily="34" charset="-127"/>
                <a:ea typeface="BM DoHyeon OTF" panose="020B0600000101010101" pitchFamily="34" charset="-127"/>
              </a:rPr>
              <a:t>SW</a:t>
            </a:r>
            <a:r>
              <a:rPr lang="ko-KR" altLang="en-US" sz="2500" kern="0" dirty="0">
                <a:solidFill>
                  <a:srgbClr val="76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M DoHyeon OTF" panose="020B0600000101010101" pitchFamily="34" charset="-127"/>
                <a:ea typeface="BM DoHyeon OTF" panose="020B0600000101010101" pitchFamily="34" charset="-127"/>
              </a:rPr>
              <a:t>개발</a:t>
            </a:r>
            <a:endParaRPr lang="en-US" altLang="ko-KR" sz="2500" kern="0" dirty="0">
              <a:solidFill>
                <a:srgbClr val="7671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4200" b="1" kern="0" dirty="0" err="1">
                <a:solidFill>
                  <a:srgbClr val="59595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권장이수체계도에</a:t>
            </a:r>
            <a:r>
              <a:rPr lang="ko-KR" altLang="en-US" sz="4200" b="1" kern="0" dirty="0">
                <a:solidFill>
                  <a:srgbClr val="59595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따른 전공과목 시간표 추천</a:t>
            </a:r>
            <a:endParaRPr lang="en-US" altLang="ko-KR" sz="4200" b="1" kern="0" dirty="0">
              <a:solidFill>
                <a:srgbClr val="595959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200" b="1" kern="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[</a:t>
            </a:r>
            <a:r>
              <a:rPr lang="ko-KR" altLang="en-US" sz="4200" b="1" kern="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4200" b="1" kern="0" dirty="0" err="1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KHUchedule</a:t>
            </a:r>
            <a:r>
              <a:rPr lang="ko-KR" altLang="en-US" sz="4200" b="1" kern="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4200" b="1" kern="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]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59595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600" b="1" kern="0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en-US" altLang="ko-KR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2400" kern="0" dirty="0">
              <a:solidFill>
                <a:schemeClr val="tx1">
                  <a:lumMod val="65000"/>
                  <a:lumOff val="3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2400" kern="0" dirty="0">
              <a:solidFill>
                <a:schemeClr val="tx1">
                  <a:lumMod val="65000"/>
                  <a:lumOff val="3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schemeClr val="bg1">
                    <a:lumMod val="6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컴퓨터공학과  </a:t>
            </a: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2019102146</a:t>
            </a:r>
            <a:r>
              <a:rPr lang="ko-KR" altLang="en-US" sz="1200" kern="0" dirty="0">
                <a:solidFill>
                  <a:schemeClr val="bg1">
                    <a:lumMod val="6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12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곽병민</a:t>
            </a:r>
            <a:endParaRPr lang="en-US" altLang="ko-KR" sz="1200" kern="0" dirty="0">
              <a:solidFill>
                <a:prstClr val="black">
                  <a:lumMod val="65000"/>
                  <a:lumOff val="35000"/>
                </a:prst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schemeClr val="bg1">
                    <a:lumMod val="6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컴퓨터공학과</a:t>
            </a: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 2019102187</a:t>
            </a:r>
            <a:r>
              <a:rPr lang="en-US" altLang="ko-KR" sz="1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  <a:r>
              <a:rPr lang="ko-KR" altLang="en-US" sz="1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송민석</a:t>
            </a:r>
            <a:endParaRPr lang="en-US" altLang="ko-KR" sz="1200" kern="0" dirty="0">
              <a:solidFill>
                <a:prstClr val="black">
                  <a:lumMod val="65000"/>
                  <a:lumOff val="35000"/>
                </a:prst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schemeClr val="bg1">
                    <a:lumMod val="6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컴퓨터공학과  </a:t>
            </a: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2019102206</a:t>
            </a:r>
            <a:r>
              <a:rPr lang="ko-KR" altLang="en-US" sz="1200" kern="0" dirty="0">
                <a:solidFill>
                  <a:schemeClr val="bg1">
                    <a:lumMod val="6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1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이나경</a:t>
            </a:r>
            <a:endParaRPr lang="en-US" altLang="ko-KR" sz="1200" kern="0" dirty="0">
              <a:solidFill>
                <a:prstClr val="black">
                  <a:lumMod val="65000"/>
                  <a:lumOff val="35000"/>
                </a:prst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177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29"/>
    </mc:Choice>
    <mc:Fallback xmlns="">
      <p:transition spd="slow" advTm="144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F36353-6A6B-40FD-A926-F528FA0EB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00" y="1535934"/>
            <a:ext cx="10515600" cy="39871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35000" dirty="0">
                <a:solidFill>
                  <a:schemeClr val="bg2">
                    <a:lumMod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endParaRPr lang="ko-KR" altLang="en-US" sz="35000" dirty="0">
              <a:solidFill>
                <a:schemeClr val="bg2">
                  <a:lumMod val="5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B87051-1A21-4C1A-A24A-23F00DB961EB}"/>
              </a:ext>
            </a:extLst>
          </p:cNvPr>
          <p:cNvSpPr/>
          <p:nvPr/>
        </p:nvSpPr>
        <p:spPr>
          <a:xfrm>
            <a:off x="3193002" y="2927412"/>
            <a:ext cx="5646198" cy="861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프로젝트 아키텍처</a:t>
            </a:r>
          </a:p>
        </p:txBody>
      </p:sp>
    </p:spTree>
    <p:extLst>
      <p:ext uri="{BB962C8B-B14F-4D97-AF65-F5344CB8AC3E}">
        <p14:creationId xmlns:p14="http://schemas.microsoft.com/office/powerpoint/2010/main" val="419225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7"/>
    </mc:Choice>
    <mc:Fallback xmlns="">
      <p:transition spd="slow" advTm="453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264512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소개 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선정이유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핵심기능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AE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아키텍처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결론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개선점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200" b="1" kern="0" dirty="0">
                <a:solidFill>
                  <a:srgbClr val="71AE48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프로젝트 아키텍처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5826F6-488C-43D3-B3F1-769EAA625039}"/>
              </a:ext>
            </a:extLst>
          </p:cNvPr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rgbClr val="71AE48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A3C7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51FD9CD-3B26-4220-BE08-A12757A76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502" y="3441302"/>
            <a:ext cx="2624210" cy="30753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B93E65-A99F-4A6F-9530-90A716DB32A8}"/>
              </a:ext>
            </a:extLst>
          </p:cNvPr>
          <p:cNvSpPr txBox="1"/>
          <p:nvPr/>
        </p:nvSpPr>
        <p:spPr>
          <a:xfrm rot="20676579">
            <a:off x="3764315" y="4283882"/>
            <a:ext cx="14871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solidFill>
                  <a:srgbClr val="71AE48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DataBase</a:t>
            </a:r>
            <a:endParaRPr lang="ko-KR" altLang="en-US" sz="1500" dirty="0">
              <a:solidFill>
                <a:srgbClr val="71AE48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화살표: 왼쪽/오른쪽 19">
            <a:extLst>
              <a:ext uri="{FF2B5EF4-FFF2-40B4-BE49-F238E27FC236}">
                <a16:creationId xmlns:a16="http://schemas.microsoft.com/office/drawing/2014/main" id="{68B73ADD-5020-4B70-ACD2-767190269D09}"/>
              </a:ext>
            </a:extLst>
          </p:cNvPr>
          <p:cNvSpPr/>
          <p:nvPr/>
        </p:nvSpPr>
        <p:spPr>
          <a:xfrm rot="20717250" flipV="1">
            <a:off x="3561031" y="4569747"/>
            <a:ext cx="1701982" cy="251568"/>
          </a:xfrm>
          <a:prstGeom prst="leftRightArrow">
            <a:avLst/>
          </a:prstGeom>
          <a:solidFill>
            <a:srgbClr val="71AE48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306DEF-343A-4408-B34B-40D040D5ED50}"/>
              </a:ext>
            </a:extLst>
          </p:cNvPr>
          <p:cNvSpPr txBox="1"/>
          <p:nvPr/>
        </p:nvSpPr>
        <p:spPr>
          <a:xfrm>
            <a:off x="1597206" y="3089099"/>
            <a:ext cx="16617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71AE48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Schema</a:t>
            </a:r>
            <a:endParaRPr lang="ko-KR" altLang="en-US" sz="1500" dirty="0">
              <a:solidFill>
                <a:srgbClr val="71AE48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6E9D8AF-F970-4CF6-802C-96DDFF8B2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36719" y1="81641" x2="36719" y2="816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6912" y="532856"/>
            <a:ext cx="2953835" cy="29538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5E3DB3-DF0A-4AA9-A775-5B5DCBB8F89C}"/>
              </a:ext>
            </a:extLst>
          </p:cNvPr>
          <p:cNvSpPr txBox="1"/>
          <p:nvPr/>
        </p:nvSpPr>
        <p:spPr>
          <a:xfrm rot="19257498">
            <a:off x="8292471" y="2581814"/>
            <a:ext cx="9603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solidFill>
                  <a:srgbClr val="71AE48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ChatBot</a:t>
            </a:r>
            <a:endParaRPr lang="ko-KR" altLang="en-US" sz="1500" dirty="0">
              <a:solidFill>
                <a:srgbClr val="71AE48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9313668-6518-4922-A4A4-BDC588A802A0}"/>
              </a:ext>
            </a:extLst>
          </p:cNvPr>
          <p:cNvSpPr/>
          <p:nvPr/>
        </p:nvSpPr>
        <p:spPr>
          <a:xfrm rot="5400000">
            <a:off x="2296182" y="3125509"/>
            <a:ext cx="686849" cy="236145"/>
          </a:xfrm>
          <a:prstGeom prst="rightArrow">
            <a:avLst/>
          </a:prstGeom>
          <a:solidFill>
            <a:srgbClr val="71AE48"/>
          </a:solidFill>
          <a:ln>
            <a:solidFill>
              <a:srgbClr val="71A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0A426C2-0DF5-4F16-AB4D-425EF9D6CC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0120" y="4466017"/>
            <a:ext cx="2447417" cy="18355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937515A-630F-409B-987C-67325890BAE1}"/>
              </a:ext>
            </a:extLst>
          </p:cNvPr>
          <p:cNvSpPr txBox="1"/>
          <p:nvPr/>
        </p:nvSpPr>
        <p:spPr>
          <a:xfrm rot="901587">
            <a:off x="8609922" y="4878307"/>
            <a:ext cx="8226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71AE48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배포</a:t>
            </a:r>
            <a:endParaRPr lang="en-US" altLang="ko-KR" sz="1500" b="1" dirty="0">
              <a:solidFill>
                <a:srgbClr val="71AE48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026" name="Picture 2" descr="Node.js] Express">
            <a:extLst>
              <a:ext uri="{FF2B5EF4-FFF2-40B4-BE49-F238E27FC236}">
                <a16:creationId xmlns:a16="http://schemas.microsoft.com/office/drawing/2014/main" id="{6AFA41B0-56E9-41E3-BA9C-CB6F75187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541" y="3371250"/>
            <a:ext cx="4370382" cy="183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화살표: 왼쪽/오른쪽 30">
            <a:extLst>
              <a:ext uri="{FF2B5EF4-FFF2-40B4-BE49-F238E27FC236}">
                <a16:creationId xmlns:a16="http://schemas.microsoft.com/office/drawing/2014/main" id="{FEF9623D-AF2B-4CEA-A343-2063598B6FF6}"/>
              </a:ext>
            </a:extLst>
          </p:cNvPr>
          <p:cNvSpPr/>
          <p:nvPr/>
        </p:nvSpPr>
        <p:spPr>
          <a:xfrm rot="19380294">
            <a:off x="8233029" y="2761169"/>
            <a:ext cx="1380742" cy="246220"/>
          </a:xfrm>
          <a:prstGeom prst="leftRightArrow">
            <a:avLst/>
          </a:prstGeom>
          <a:solidFill>
            <a:srgbClr val="71AE48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01A73712-B485-4FD1-8204-43ED2D139674}"/>
              </a:ext>
            </a:extLst>
          </p:cNvPr>
          <p:cNvSpPr/>
          <p:nvPr/>
        </p:nvSpPr>
        <p:spPr>
          <a:xfrm rot="953140">
            <a:off x="8251807" y="5075618"/>
            <a:ext cx="1266796" cy="236145"/>
          </a:xfrm>
          <a:prstGeom prst="rightArrow">
            <a:avLst/>
          </a:prstGeom>
          <a:solidFill>
            <a:srgbClr val="71AE48"/>
          </a:solidFill>
          <a:ln>
            <a:solidFill>
              <a:srgbClr val="71A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219ADFA-59B7-4967-539B-030B39E67B72}"/>
              </a:ext>
            </a:extLst>
          </p:cNvPr>
          <p:cNvGrpSpPr/>
          <p:nvPr/>
        </p:nvGrpSpPr>
        <p:grpSpPr>
          <a:xfrm>
            <a:off x="1127645" y="1203634"/>
            <a:ext cx="3040649" cy="1505903"/>
            <a:chOff x="1140158" y="871537"/>
            <a:chExt cx="3040649" cy="15059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1F984535-37FC-4C71-8159-A4B7C2E23325}"/>
                </a:ext>
              </a:extLst>
            </p:cNvPr>
            <p:cNvSpPr/>
            <p:nvPr/>
          </p:nvSpPr>
          <p:spPr>
            <a:xfrm>
              <a:off x="1140158" y="871537"/>
              <a:ext cx="3040649" cy="150590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651535E-0AF2-4D04-9E2C-BD08AC973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233" y="1174241"/>
              <a:ext cx="2274620" cy="47639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3F80BEA-2F67-444C-BD17-42ED1EADE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8800"/>
                      </a14:imgEffect>
                      <a14:imgEffect>
                        <a14:saturation sat="330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233" y="1639206"/>
              <a:ext cx="2274620" cy="423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086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01"/>
    </mc:Choice>
    <mc:Fallback xmlns="">
      <p:transition spd="slow" advTm="6590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F36353-6A6B-40FD-A926-F528FA0EB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00" y="1435408"/>
            <a:ext cx="10515600" cy="39871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35000" dirty="0">
                <a:solidFill>
                  <a:schemeClr val="bg2">
                    <a:lumMod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</a:t>
            </a:r>
            <a:endParaRPr lang="ko-KR" altLang="en-US" sz="35000" dirty="0">
              <a:solidFill>
                <a:schemeClr val="bg2">
                  <a:lumMod val="5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B87051-1A21-4C1A-A24A-23F00DB961EB}"/>
              </a:ext>
            </a:extLst>
          </p:cNvPr>
          <p:cNvSpPr/>
          <p:nvPr/>
        </p:nvSpPr>
        <p:spPr>
          <a:xfrm>
            <a:off x="3272901" y="2998433"/>
            <a:ext cx="5646198" cy="861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결론 및 향후 개선 방향</a:t>
            </a:r>
          </a:p>
        </p:txBody>
      </p:sp>
    </p:spTree>
    <p:extLst>
      <p:ext uri="{BB962C8B-B14F-4D97-AF65-F5344CB8AC3E}">
        <p14:creationId xmlns:p14="http://schemas.microsoft.com/office/powerpoint/2010/main" val="16940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3"/>
    </mc:Choice>
    <mc:Fallback xmlns="">
      <p:transition spd="slow" advTm="601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86B122-D394-43CB-BC54-9D72FE046C78}"/>
              </a:ext>
            </a:extLst>
          </p:cNvPr>
          <p:cNvSpPr/>
          <p:nvPr/>
        </p:nvSpPr>
        <p:spPr>
          <a:xfrm>
            <a:off x="828675" y="499530"/>
            <a:ext cx="11363325" cy="635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134750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소개 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선정이유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핵심기능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아키텍처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AE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결론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개선점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200" b="1" kern="0" dirty="0">
                <a:solidFill>
                  <a:srgbClr val="71AE48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결론 </a:t>
            </a:r>
            <a:r>
              <a:rPr lang="en-US" altLang="ko-KR" sz="2200" b="1" kern="0" dirty="0">
                <a:solidFill>
                  <a:srgbClr val="71AE48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200" b="1" kern="0" dirty="0">
                <a:solidFill>
                  <a:srgbClr val="71AE48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향후 개선 방향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5826F6-488C-43D3-B3F1-769EAA625039}"/>
              </a:ext>
            </a:extLst>
          </p:cNvPr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rgbClr val="71AE48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4B8180-CBB4-4A1E-8F2F-EAEFEE43E98C}"/>
              </a:ext>
            </a:extLst>
          </p:cNvPr>
          <p:cNvSpPr txBox="1"/>
          <p:nvPr/>
        </p:nvSpPr>
        <p:spPr>
          <a:xfrm>
            <a:off x="1254358" y="4659382"/>
            <a:ext cx="10511958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=&gt;</a:t>
            </a:r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수강신청 홈페이지와 </a:t>
            </a:r>
            <a:r>
              <a:rPr lang="ko-KR" altLang="en-US" sz="1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권장이수체계도를</a:t>
            </a:r>
            <a:r>
              <a:rPr lang="en-US" altLang="ko-KR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번갈아 확인하면서 시간표를 만들어야 하는</a:t>
            </a:r>
            <a:r>
              <a:rPr lang="en-US" altLang="ko-KR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번거로움</a:t>
            </a:r>
            <a:r>
              <a:rPr lang="en-US" altLang="ko-KR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불편 해소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748850-7794-4489-B969-474BD2DAB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050" y="5353050"/>
            <a:ext cx="1402080" cy="1402080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AD9A08-E8EF-BA16-7627-7FCF6B4FA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18" y="932289"/>
            <a:ext cx="3949763" cy="3288643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781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56"/>
    </mc:Choice>
    <mc:Fallback xmlns="">
      <p:transition spd="slow" advTm="1985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013398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소개 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선정이유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핵심기능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아키텍처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AE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결론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개선점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200" b="1" kern="0" dirty="0">
                <a:solidFill>
                  <a:srgbClr val="71AE48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결론 </a:t>
            </a:r>
            <a:r>
              <a:rPr lang="en-US" altLang="ko-KR" sz="2200" b="1" kern="0" dirty="0">
                <a:solidFill>
                  <a:srgbClr val="71AE48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200" b="1" kern="0" dirty="0">
                <a:solidFill>
                  <a:srgbClr val="71AE48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향후 개선 방향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5826F6-488C-43D3-B3F1-769EAA625039}"/>
              </a:ext>
            </a:extLst>
          </p:cNvPr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rgbClr val="71AE48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833FC4-BAAA-42A2-8624-2D15E629BD0A}"/>
              </a:ext>
            </a:extLst>
          </p:cNvPr>
          <p:cNvSpPr txBox="1"/>
          <p:nvPr/>
        </p:nvSpPr>
        <p:spPr>
          <a:xfrm>
            <a:off x="2439713" y="2808870"/>
            <a:ext cx="7084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함초롬돋움" panose="020B0604000101010101" pitchFamily="50" charset="-127"/>
              </a:rPr>
              <a:t>소프트웨어융합대학 소속 학과들만 제공해 향후 추가 예정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함초롬돋움" panose="020B0604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38E36-A6C7-4FDE-A912-4B5EAB603456}"/>
              </a:ext>
            </a:extLst>
          </p:cNvPr>
          <p:cNvSpPr txBox="1"/>
          <p:nvPr/>
        </p:nvSpPr>
        <p:spPr>
          <a:xfrm>
            <a:off x="2439711" y="4211637"/>
            <a:ext cx="7084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함초롬돋움" panose="020B0604000101010101" pitchFamily="50" charset="-127"/>
              </a:rPr>
              <a:t>추천 시간표를 한 눈에 알아볼 수 있도록 이미지화 하기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함초롬돋움" panose="020B0604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E1F11B-55FF-4D7B-873A-FA1578CB5D04}"/>
              </a:ext>
            </a:extLst>
          </p:cNvPr>
          <p:cNvSpPr txBox="1"/>
          <p:nvPr/>
        </p:nvSpPr>
        <p:spPr>
          <a:xfrm>
            <a:off x="2439712" y="5552463"/>
            <a:ext cx="7298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함초롬돋움" panose="020B0604000101010101" pitchFamily="50" charset="-127"/>
              </a:rPr>
              <a:t>현재 사용하는 </a:t>
            </a:r>
            <a:r>
              <a:rPr lang="en-US" altLang="ko-KR" sz="2000" b="1" dirty="0" err="1">
                <a:solidFill>
                  <a:schemeClr val="bg1">
                    <a:lumMod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함초롬돋움" panose="020B0604000101010101" pitchFamily="50" charset="-127"/>
              </a:rPr>
              <a:t>aws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함초롬돋움" panose="020B0604000101010101" pitchFamily="50" charset="-127"/>
              </a:rPr>
              <a:t>는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함초롬돋움" panose="020B0604000101010101" pitchFamily="50" charset="-127"/>
              </a:rPr>
              <a:t>4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함초롬돋움" panose="020B0604000101010101" pitchFamily="50" charset="-127"/>
              </a:rPr>
              <a:t>시간 동안만 할당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함초롬돋움" panose="020B0604000101010101" pitchFamily="50" charset="-127"/>
              </a:rPr>
              <a:t>안정적인 서버 필요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함초롬돋움" panose="020B0604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64853E7-81BB-4C7A-81D2-DA016D88E7DB}"/>
              </a:ext>
            </a:extLst>
          </p:cNvPr>
          <p:cNvSpPr/>
          <p:nvPr/>
        </p:nvSpPr>
        <p:spPr>
          <a:xfrm>
            <a:off x="2085611" y="2861710"/>
            <a:ext cx="276224" cy="268869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C7B4CA8-9529-4372-93F1-CEFF9B27CA28}"/>
              </a:ext>
            </a:extLst>
          </p:cNvPr>
          <p:cNvSpPr/>
          <p:nvPr/>
        </p:nvSpPr>
        <p:spPr>
          <a:xfrm>
            <a:off x="2099306" y="4242800"/>
            <a:ext cx="276224" cy="268869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CA42311-9EEC-42AA-A1FE-468437D30A0E}"/>
              </a:ext>
            </a:extLst>
          </p:cNvPr>
          <p:cNvSpPr/>
          <p:nvPr/>
        </p:nvSpPr>
        <p:spPr>
          <a:xfrm>
            <a:off x="2085611" y="5623890"/>
            <a:ext cx="276224" cy="268869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DDB7B7-1E0E-4056-902E-BB9B9A53F610}"/>
              </a:ext>
            </a:extLst>
          </p:cNvPr>
          <p:cNvSpPr txBox="1"/>
          <p:nvPr/>
        </p:nvSpPr>
        <p:spPr>
          <a:xfrm>
            <a:off x="2425169" y="1480567"/>
            <a:ext cx="9464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함초롬돋움" panose="020B0604000101010101" pitchFamily="50" charset="-127"/>
              </a:rPr>
              <a:t>현재 전공필수과목 위주로 추천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함초롬돋움" panose="020B0604000101010101" pitchFamily="50" charset="-127"/>
              </a:rPr>
              <a:t>-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함초롬돋움" panose="020B0604000101010101" pitchFamily="50" charset="-127"/>
              </a:rPr>
              <a:t>전공 선택과목도 추가 예정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함초롬돋움" panose="020B0604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B118AE6-66A3-45A8-A3C7-D7ED6171B4E6}"/>
              </a:ext>
            </a:extLst>
          </p:cNvPr>
          <p:cNvSpPr/>
          <p:nvPr/>
        </p:nvSpPr>
        <p:spPr>
          <a:xfrm>
            <a:off x="2085611" y="1546187"/>
            <a:ext cx="276224" cy="268869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86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09"/>
    </mc:Choice>
    <mc:Fallback xmlns="">
      <p:transition spd="slow" advTm="6600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물음표">
            <a:extLst>
              <a:ext uri="{FF2B5EF4-FFF2-40B4-BE49-F238E27FC236}">
                <a16:creationId xmlns:a16="http://schemas.microsoft.com/office/drawing/2014/main" id="{F714F1E1-5D63-4386-926A-AF454AE22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2732" y="1698593"/>
            <a:ext cx="4206536" cy="42065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000" kern="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Question &amp; Ask</a:t>
            </a:r>
            <a:endParaRPr lang="ko-KR" altLang="en-US" sz="2000" kern="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6AC91-BD84-42A2-B5A5-0A7550F45397}"/>
              </a:ext>
            </a:extLst>
          </p:cNvPr>
          <p:cNvSpPr txBox="1"/>
          <p:nvPr/>
        </p:nvSpPr>
        <p:spPr>
          <a:xfrm>
            <a:off x="4400365" y="3247863"/>
            <a:ext cx="33912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76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</a:t>
            </a:r>
            <a:r>
              <a:rPr lang="ko-KR" altLang="en-US" sz="6600" b="1" dirty="0">
                <a:solidFill>
                  <a:srgbClr val="76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6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</a:t>
            </a:r>
            <a:r>
              <a:rPr lang="ko-KR" altLang="en-US" sz="6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6600" b="1" dirty="0">
                <a:solidFill>
                  <a:srgbClr val="76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endParaRPr lang="ko-KR" altLang="en-US" sz="6600" b="1" dirty="0">
              <a:solidFill>
                <a:srgbClr val="7671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12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1"/>
    </mc:Choice>
    <mc:Fallback xmlns="">
      <p:transition spd="slow" advTm="731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9168D-BC4F-4AA9-AD98-E55353A653F5}"/>
              </a:ext>
            </a:extLst>
          </p:cNvPr>
          <p:cNvSpPr/>
          <p:nvPr/>
        </p:nvSpPr>
        <p:spPr>
          <a:xfrm>
            <a:off x="443353" y="793781"/>
            <a:ext cx="11305293" cy="5417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500" kern="0" dirty="0">
                <a:solidFill>
                  <a:srgbClr val="76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M DoHyeon OTF" panose="020B0600000101010101" pitchFamily="34" charset="-127"/>
                <a:ea typeface="BM DoHyeon OTF" panose="020B0600000101010101" pitchFamily="34" charset="-127"/>
              </a:rPr>
              <a:t>오픈소스 </a:t>
            </a:r>
            <a:r>
              <a:rPr lang="en-US" altLang="ko-KR" sz="2500" kern="0" dirty="0">
                <a:solidFill>
                  <a:srgbClr val="76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M DoHyeon OTF" panose="020B0600000101010101" pitchFamily="34" charset="-127"/>
                <a:ea typeface="BM DoHyeon OTF" panose="020B0600000101010101" pitchFamily="34" charset="-127"/>
              </a:rPr>
              <a:t>SW</a:t>
            </a:r>
            <a:r>
              <a:rPr lang="ko-KR" altLang="en-US" sz="2500" kern="0" dirty="0">
                <a:solidFill>
                  <a:srgbClr val="76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M DoHyeon OTF" panose="020B0600000101010101" pitchFamily="34" charset="-127"/>
                <a:ea typeface="BM DoHyeon OTF" panose="020B0600000101010101" pitchFamily="34" charset="-127"/>
              </a:rPr>
              <a:t>개발</a:t>
            </a:r>
            <a:endParaRPr lang="en-US" altLang="ko-KR" sz="2500" kern="0" dirty="0">
              <a:solidFill>
                <a:srgbClr val="7671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4200" b="1" kern="0" dirty="0" err="1">
                <a:solidFill>
                  <a:srgbClr val="59595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권장이수체계도에</a:t>
            </a:r>
            <a:r>
              <a:rPr lang="ko-KR" altLang="en-US" sz="4200" b="1" kern="0" dirty="0">
                <a:solidFill>
                  <a:srgbClr val="59595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따른 전공과목 시간표 추천</a:t>
            </a:r>
            <a:endParaRPr lang="en-US" altLang="ko-KR" sz="4200" b="1" kern="0" dirty="0">
              <a:solidFill>
                <a:srgbClr val="595959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200" b="1" kern="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[</a:t>
            </a:r>
            <a:r>
              <a:rPr lang="ko-KR" altLang="en-US" sz="4200" b="1" kern="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4200" b="1" kern="0" dirty="0" err="1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KHUchedule</a:t>
            </a:r>
            <a:r>
              <a:rPr lang="ko-KR" altLang="en-US" sz="4200" b="1" kern="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4200" b="1" kern="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]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59595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600" b="1" kern="0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en-US" altLang="ko-KR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2400" kern="0" dirty="0">
              <a:solidFill>
                <a:schemeClr val="tx1">
                  <a:lumMod val="65000"/>
                  <a:lumOff val="3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2400" kern="0" dirty="0">
              <a:solidFill>
                <a:schemeClr val="tx1">
                  <a:lumMod val="65000"/>
                  <a:lumOff val="3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schemeClr val="bg1">
                    <a:lumMod val="6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컴퓨터공학과  </a:t>
            </a: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2019102146</a:t>
            </a:r>
            <a:r>
              <a:rPr lang="ko-KR" altLang="en-US" sz="1200" kern="0" dirty="0">
                <a:solidFill>
                  <a:schemeClr val="bg1">
                    <a:lumMod val="6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12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곽병민</a:t>
            </a:r>
            <a:endParaRPr lang="en-US" altLang="ko-KR" sz="1200" kern="0" dirty="0">
              <a:solidFill>
                <a:prstClr val="black">
                  <a:lumMod val="65000"/>
                  <a:lumOff val="35000"/>
                </a:prst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schemeClr val="bg1">
                    <a:lumMod val="6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컴퓨터공학과</a:t>
            </a: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 2019102187</a:t>
            </a:r>
            <a:r>
              <a:rPr lang="en-US" altLang="ko-KR" sz="1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  <a:r>
              <a:rPr lang="ko-KR" altLang="en-US" sz="1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송민석</a:t>
            </a:r>
            <a:endParaRPr lang="en-US" altLang="ko-KR" sz="1200" kern="0" dirty="0">
              <a:solidFill>
                <a:prstClr val="black">
                  <a:lumMod val="65000"/>
                  <a:lumOff val="35000"/>
                </a:prst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schemeClr val="bg1">
                    <a:lumMod val="6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컴퓨터공학과  </a:t>
            </a: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2019102206</a:t>
            </a:r>
            <a:r>
              <a:rPr lang="ko-KR" altLang="en-US" sz="1200" kern="0" dirty="0">
                <a:solidFill>
                  <a:schemeClr val="bg1">
                    <a:lumMod val="6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1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이나경</a:t>
            </a:r>
            <a:endParaRPr lang="en-US" altLang="ko-KR" sz="1200" kern="0" dirty="0">
              <a:solidFill>
                <a:prstClr val="black">
                  <a:lumMod val="65000"/>
                  <a:lumOff val="35000"/>
                </a:prst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406400"/>
            <a:ext cx="12192000" cy="20320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100000">
                <a:schemeClr val="bg1">
                  <a:lumMod val="65000"/>
                </a:schemeClr>
              </a:gs>
              <a:gs pos="35000">
                <a:schemeClr val="bg1">
                  <a:shade val="67500"/>
                  <a:satMod val="115000"/>
                </a:schemeClr>
              </a:gs>
              <a:gs pos="7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5625" y="300783"/>
            <a:ext cx="2667000" cy="6080967"/>
            <a:chOff x="228600" y="300783"/>
            <a:chExt cx="2667000" cy="6080967"/>
          </a:xfrm>
        </p:grpSpPr>
        <p:sp>
          <p:nvSpPr>
            <p:cNvPr id="13" name="물결 12"/>
            <p:cNvSpPr/>
            <p:nvPr/>
          </p:nvSpPr>
          <p:spPr>
            <a:xfrm rot="16200000" flipV="1">
              <a:off x="1107288" y="1372388"/>
              <a:ext cx="1042975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rgbClr val="5A27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 5"/>
            <p:cNvSpPr/>
            <p:nvPr/>
          </p:nvSpPr>
          <p:spPr>
            <a:xfrm>
              <a:off x="1262398" y="300783"/>
              <a:ext cx="653144" cy="653144"/>
            </a:xfrm>
            <a:custGeom>
              <a:avLst/>
              <a:gdLst>
                <a:gd name="connsiteX0" fmla="*/ 326572 w 653144"/>
                <a:gd name="connsiteY0" fmla="*/ 0 h 653144"/>
                <a:gd name="connsiteX1" fmla="*/ 557494 w 653144"/>
                <a:gd name="connsiteY1" fmla="*/ 95651 h 653144"/>
                <a:gd name="connsiteX2" fmla="*/ 570221 w 653144"/>
                <a:gd name="connsiteY2" fmla="*/ 111076 h 653144"/>
                <a:gd name="connsiteX3" fmla="*/ 418512 w 653144"/>
                <a:gd name="connsiteY3" fmla="*/ 111076 h 653144"/>
                <a:gd name="connsiteX4" fmla="*/ 417776 w 653144"/>
                <a:gd name="connsiteY4" fmla="*/ 110676 h 653144"/>
                <a:gd name="connsiteX5" fmla="*/ 326572 w 653144"/>
                <a:gd name="connsiteY5" fmla="*/ 92263 h 653144"/>
                <a:gd name="connsiteX6" fmla="*/ 92263 w 653144"/>
                <a:gd name="connsiteY6" fmla="*/ 326572 h 653144"/>
                <a:gd name="connsiteX7" fmla="*/ 326572 w 653144"/>
                <a:gd name="connsiteY7" fmla="*/ 560881 h 653144"/>
                <a:gd name="connsiteX8" fmla="*/ 560881 w 653144"/>
                <a:gd name="connsiteY8" fmla="*/ 326572 h 653144"/>
                <a:gd name="connsiteX9" fmla="*/ 558399 w 653144"/>
                <a:gd name="connsiteY9" fmla="*/ 314276 h 653144"/>
                <a:gd name="connsiteX10" fmla="*/ 650662 w 653144"/>
                <a:gd name="connsiteY10" fmla="*/ 314276 h 653144"/>
                <a:gd name="connsiteX11" fmla="*/ 653144 w 653144"/>
                <a:gd name="connsiteY11" fmla="*/ 326572 h 653144"/>
                <a:gd name="connsiteX12" fmla="*/ 326572 w 653144"/>
                <a:gd name="connsiteY12" fmla="*/ 653144 h 653144"/>
                <a:gd name="connsiteX13" fmla="*/ 0 w 653144"/>
                <a:gd name="connsiteY13" fmla="*/ 326572 h 653144"/>
                <a:gd name="connsiteX14" fmla="*/ 326572 w 653144"/>
                <a:gd name="connsiteY14" fmla="*/ 0 h 65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3144" h="653144">
                  <a:moveTo>
                    <a:pt x="326572" y="0"/>
                  </a:moveTo>
                  <a:cubicBezTo>
                    <a:pt x="416753" y="0"/>
                    <a:pt x="498396" y="36553"/>
                    <a:pt x="557494" y="95651"/>
                  </a:cubicBezTo>
                  <a:lnTo>
                    <a:pt x="570221" y="111076"/>
                  </a:lnTo>
                  <a:lnTo>
                    <a:pt x="418512" y="111076"/>
                  </a:lnTo>
                  <a:lnTo>
                    <a:pt x="417776" y="110676"/>
                  </a:lnTo>
                  <a:cubicBezTo>
                    <a:pt x="389743" y="98820"/>
                    <a:pt x="358923" y="92263"/>
                    <a:pt x="326572" y="92263"/>
                  </a:cubicBezTo>
                  <a:cubicBezTo>
                    <a:pt x="197167" y="92263"/>
                    <a:pt x="92263" y="197167"/>
                    <a:pt x="92263" y="326572"/>
                  </a:cubicBezTo>
                  <a:cubicBezTo>
                    <a:pt x="92263" y="455977"/>
                    <a:pt x="197167" y="560881"/>
                    <a:pt x="326572" y="560881"/>
                  </a:cubicBezTo>
                  <a:cubicBezTo>
                    <a:pt x="455977" y="560881"/>
                    <a:pt x="560881" y="455977"/>
                    <a:pt x="560881" y="326572"/>
                  </a:cubicBezTo>
                  <a:lnTo>
                    <a:pt x="558399" y="314276"/>
                  </a:lnTo>
                  <a:lnTo>
                    <a:pt x="650662" y="314276"/>
                  </a:lnTo>
                  <a:lnTo>
                    <a:pt x="653144" y="326572"/>
                  </a:lnTo>
                  <a:cubicBezTo>
                    <a:pt x="653144" y="506933"/>
                    <a:pt x="506933" y="653144"/>
                    <a:pt x="326572" y="653144"/>
                  </a:cubicBezTo>
                  <a:cubicBezTo>
                    <a:pt x="146211" y="653144"/>
                    <a:pt x="0" y="506933"/>
                    <a:pt x="0" y="326572"/>
                  </a:cubicBezTo>
                  <a:cubicBezTo>
                    <a:pt x="0" y="146211"/>
                    <a:pt x="146211" y="0"/>
                    <a:pt x="326572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228600" y="1752600"/>
              <a:ext cx="2667000" cy="4629150"/>
            </a:xfrm>
            <a:custGeom>
              <a:avLst/>
              <a:gdLst>
                <a:gd name="connsiteX0" fmla="*/ 1329922 w 2667000"/>
                <a:gd name="connsiteY0" fmla="*/ 113891 h 4629150"/>
                <a:gd name="connsiteX1" fmla="*/ 1245387 w 2667000"/>
                <a:gd name="connsiteY1" fmla="*/ 198426 h 4629150"/>
                <a:gd name="connsiteX2" fmla="*/ 1329922 w 2667000"/>
                <a:gd name="connsiteY2" fmla="*/ 282961 h 4629150"/>
                <a:gd name="connsiteX3" fmla="*/ 1414457 w 2667000"/>
                <a:gd name="connsiteY3" fmla="*/ 198426 h 4629150"/>
                <a:gd name="connsiteX4" fmla="*/ 1329922 w 2667000"/>
                <a:gd name="connsiteY4" fmla="*/ 113891 h 4629150"/>
                <a:gd name="connsiteX5" fmla="*/ 368313 w 2667000"/>
                <a:gd name="connsiteY5" fmla="*/ 0 h 4629150"/>
                <a:gd name="connsiteX6" fmla="*/ 2298687 w 2667000"/>
                <a:gd name="connsiteY6" fmla="*/ 0 h 4629150"/>
                <a:gd name="connsiteX7" fmla="*/ 2667000 w 2667000"/>
                <a:gd name="connsiteY7" fmla="*/ 368313 h 4629150"/>
                <a:gd name="connsiteX8" fmla="*/ 2667000 w 2667000"/>
                <a:gd name="connsiteY8" fmla="*/ 4260837 h 4629150"/>
                <a:gd name="connsiteX9" fmla="*/ 2298687 w 2667000"/>
                <a:gd name="connsiteY9" fmla="*/ 4629150 h 4629150"/>
                <a:gd name="connsiteX10" fmla="*/ 368313 w 2667000"/>
                <a:gd name="connsiteY10" fmla="*/ 4629150 h 4629150"/>
                <a:gd name="connsiteX11" fmla="*/ 0 w 2667000"/>
                <a:gd name="connsiteY11" fmla="*/ 4260837 h 4629150"/>
                <a:gd name="connsiteX12" fmla="*/ 0 w 2667000"/>
                <a:gd name="connsiteY12" fmla="*/ 368313 h 4629150"/>
                <a:gd name="connsiteX13" fmla="*/ 368313 w 2667000"/>
                <a:gd name="connsiteY13" fmla="*/ 0 h 462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7000" h="4629150">
                  <a:moveTo>
                    <a:pt x="1329922" y="113891"/>
                  </a:moveTo>
                  <a:cubicBezTo>
                    <a:pt x="1283235" y="113891"/>
                    <a:pt x="1245387" y="151739"/>
                    <a:pt x="1245387" y="198426"/>
                  </a:cubicBezTo>
                  <a:cubicBezTo>
                    <a:pt x="1245387" y="245113"/>
                    <a:pt x="1283235" y="282961"/>
                    <a:pt x="1329922" y="282961"/>
                  </a:cubicBezTo>
                  <a:cubicBezTo>
                    <a:pt x="1376609" y="282961"/>
                    <a:pt x="1414457" y="245113"/>
                    <a:pt x="1414457" y="198426"/>
                  </a:cubicBezTo>
                  <a:cubicBezTo>
                    <a:pt x="1414457" y="151739"/>
                    <a:pt x="1376609" y="113891"/>
                    <a:pt x="1329922" y="113891"/>
                  </a:cubicBezTo>
                  <a:close/>
                  <a:moveTo>
                    <a:pt x="368313" y="0"/>
                  </a:moveTo>
                  <a:lnTo>
                    <a:pt x="2298687" y="0"/>
                  </a:lnTo>
                  <a:cubicBezTo>
                    <a:pt x="2502101" y="0"/>
                    <a:pt x="2667000" y="164899"/>
                    <a:pt x="2667000" y="368313"/>
                  </a:cubicBezTo>
                  <a:lnTo>
                    <a:pt x="2667000" y="4260837"/>
                  </a:lnTo>
                  <a:cubicBezTo>
                    <a:pt x="2667000" y="4464251"/>
                    <a:pt x="2502101" y="4629150"/>
                    <a:pt x="2298687" y="4629150"/>
                  </a:cubicBezTo>
                  <a:lnTo>
                    <a:pt x="368313" y="4629150"/>
                  </a:lnTo>
                  <a:cubicBezTo>
                    <a:pt x="164899" y="4629150"/>
                    <a:pt x="0" y="4464251"/>
                    <a:pt x="0" y="4260837"/>
                  </a:cubicBezTo>
                  <a:lnTo>
                    <a:pt x="0" y="368313"/>
                  </a:lnTo>
                  <a:cubicBezTo>
                    <a:pt x="0" y="164899"/>
                    <a:pt x="164899" y="0"/>
                    <a:pt x="368313" y="0"/>
                  </a:cubicBezTo>
                  <a:close/>
                </a:path>
              </a:pathLst>
            </a:custGeom>
            <a:gradFill flip="none" rotWithShape="1">
              <a:gsLst>
                <a:gs pos="45000">
                  <a:schemeClr val="bg1"/>
                </a:gs>
                <a:gs pos="81000">
                  <a:schemeClr val="bg1">
                    <a:lumMod val="94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4953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solidFill>
                    <a:srgbClr val="7030A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ko-KR" altLang="en-US" sz="2400" b="1" dirty="0">
                  <a:solidFill>
                    <a:srgbClr val="7030A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 소개 </a:t>
              </a:r>
              <a:r>
                <a:rPr lang="en-US" altLang="ko-KR" sz="2400" b="1" dirty="0">
                  <a:solidFill>
                    <a:srgbClr val="7030A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</a:t>
              </a:r>
              <a:r>
                <a:rPr lang="ko-KR" altLang="en-US" sz="2400" b="1" dirty="0">
                  <a:solidFill>
                    <a:srgbClr val="7030A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선정 이유</a:t>
              </a:r>
              <a:endParaRPr lang="en-US" altLang="ko-KR" sz="2400" b="1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00" b="1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00" b="1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7030A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About the Project</a:t>
              </a:r>
            </a:p>
            <a:p>
              <a:pPr algn="ctr"/>
              <a:endParaRPr lang="en-US" altLang="ko-KR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" name="물결 10"/>
            <p:cNvSpPr/>
            <p:nvPr/>
          </p:nvSpPr>
          <p:spPr>
            <a:xfrm rot="5400000">
              <a:off x="1050138" y="1372389"/>
              <a:ext cx="1042974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238365" y="300783"/>
            <a:ext cx="2667000" cy="6080967"/>
            <a:chOff x="228600" y="300783"/>
            <a:chExt cx="2667000" cy="6080967"/>
          </a:xfrm>
        </p:grpSpPr>
        <p:sp>
          <p:nvSpPr>
            <p:cNvPr id="18" name="물결 17"/>
            <p:cNvSpPr/>
            <p:nvPr/>
          </p:nvSpPr>
          <p:spPr>
            <a:xfrm rot="16200000" flipV="1">
              <a:off x="1107288" y="1372388"/>
              <a:ext cx="1042975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rgbClr val="D25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262398" y="300783"/>
              <a:ext cx="653144" cy="653144"/>
            </a:xfrm>
            <a:custGeom>
              <a:avLst/>
              <a:gdLst>
                <a:gd name="connsiteX0" fmla="*/ 326572 w 653144"/>
                <a:gd name="connsiteY0" fmla="*/ 0 h 653144"/>
                <a:gd name="connsiteX1" fmla="*/ 557494 w 653144"/>
                <a:gd name="connsiteY1" fmla="*/ 95651 h 653144"/>
                <a:gd name="connsiteX2" fmla="*/ 570221 w 653144"/>
                <a:gd name="connsiteY2" fmla="*/ 111076 h 653144"/>
                <a:gd name="connsiteX3" fmla="*/ 418512 w 653144"/>
                <a:gd name="connsiteY3" fmla="*/ 111076 h 653144"/>
                <a:gd name="connsiteX4" fmla="*/ 417776 w 653144"/>
                <a:gd name="connsiteY4" fmla="*/ 110676 h 653144"/>
                <a:gd name="connsiteX5" fmla="*/ 326572 w 653144"/>
                <a:gd name="connsiteY5" fmla="*/ 92263 h 653144"/>
                <a:gd name="connsiteX6" fmla="*/ 92263 w 653144"/>
                <a:gd name="connsiteY6" fmla="*/ 326572 h 653144"/>
                <a:gd name="connsiteX7" fmla="*/ 326572 w 653144"/>
                <a:gd name="connsiteY7" fmla="*/ 560881 h 653144"/>
                <a:gd name="connsiteX8" fmla="*/ 560881 w 653144"/>
                <a:gd name="connsiteY8" fmla="*/ 326572 h 653144"/>
                <a:gd name="connsiteX9" fmla="*/ 558399 w 653144"/>
                <a:gd name="connsiteY9" fmla="*/ 314276 h 653144"/>
                <a:gd name="connsiteX10" fmla="*/ 650662 w 653144"/>
                <a:gd name="connsiteY10" fmla="*/ 314276 h 653144"/>
                <a:gd name="connsiteX11" fmla="*/ 653144 w 653144"/>
                <a:gd name="connsiteY11" fmla="*/ 326572 h 653144"/>
                <a:gd name="connsiteX12" fmla="*/ 326572 w 653144"/>
                <a:gd name="connsiteY12" fmla="*/ 653144 h 653144"/>
                <a:gd name="connsiteX13" fmla="*/ 0 w 653144"/>
                <a:gd name="connsiteY13" fmla="*/ 326572 h 653144"/>
                <a:gd name="connsiteX14" fmla="*/ 326572 w 653144"/>
                <a:gd name="connsiteY14" fmla="*/ 0 h 65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3144" h="653144">
                  <a:moveTo>
                    <a:pt x="326572" y="0"/>
                  </a:moveTo>
                  <a:cubicBezTo>
                    <a:pt x="416753" y="0"/>
                    <a:pt x="498396" y="36553"/>
                    <a:pt x="557494" y="95651"/>
                  </a:cubicBezTo>
                  <a:lnTo>
                    <a:pt x="570221" y="111076"/>
                  </a:lnTo>
                  <a:lnTo>
                    <a:pt x="418512" y="111076"/>
                  </a:lnTo>
                  <a:lnTo>
                    <a:pt x="417776" y="110676"/>
                  </a:lnTo>
                  <a:cubicBezTo>
                    <a:pt x="389743" y="98820"/>
                    <a:pt x="358923" y="92263"/>
                    <a:pt x="326572" y="92263"/>
                  </a:cubicBezTo>
                  <a:cubicBezTo>
                    <a:pt x="197167" y="92263"/>
                    <a:pt x="92263" y="197167"/>
                    <a:pt x="92263" y="326572"/>
                  </a:cubicBezTo>
                  <a:cubicBezTo>
                    <a:pt x="92263" y="455977"/>
                    <a:pt x="197167" y="560881"/>
                    <a:pt x="326572" y="560881"/>
                  </a:cubicBezTo>
                  <a:cubicBezTo>
                    <a:pt x="455977" y="560881"/>
                    <a:pt x="560881" y="455977"/>
                    <a:pt x="560881" y="326572"/>
                  </a:cubicBezTo>
                  <a:lnTo>
                    <a:pt x="558399" y="314276"/>
                  </a:lnTo>
                  <a:lnTo>
                    <a:pt x="650662" y="314276"/>
                  </a:lnTo>
                  <a:lnTo>
                    <a:pt x="653144" y="326572"/>
                  </a:lnTo>
                  <a:cubicBezTo>
                    <a:pt x="653144" y="506933"/>
                    <a:pt x="506933" y="653144"/>
                    <a:pt x="326572" y="653144"/>
                  </a:cubicBezTo>
                  <a:cubicBezTo>
                    <a:pt x="146211" y="653144"/>
                    <a:pt x="0" y="506933"/>
                    <a:pt x="0" y="326572"/>
                  </a:cubicBezTo>
                  <a:cubicBezTo>
                    <a:pt x="0" y="146211"/>
                    <a:pt x="146211" y="0"/>
                    <a:pt x="326572" y="0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228600" y="1752600"/>
              <a:ext cx="2667000" cy="4629150"/>
            </a:xfrm>
            <a:custGeom>
              <a:avLst/>
              <a:gdLst>
                <a:gd name="connsiteX0" fmla="*/ 1329922 w 2667000"/>
                <a:gd name="connsiteY0" fmla="*/ 113891 h 4629150"/>
                <a:gd name="connsiteX1" fmla="*/ 1245387 w 2667000"/>
                <a:gd name="connsiteY1" fmla="*/ 198426 h 4629150"/>
                <a:gd name="connsiteX2" fmla="*/ 1329922 w 2667000"/>
                <a:gd name="connsiteY2" fmla="*/ 282961 h 4629150"/>
                <a:gd name="connsiteX3" fmla="*/ 1414457 w 2667000"/>
                <a:gd name="connsiteY3" fmla="*/ 198426 h 4629150"/>
                <a:gd name="connsiteX4" fmla="*/ 1329922 w 2667000"/>
                <a:gd name="connsiteY4" fmla="*/ 113891 h 4629150"/>
                <a:gd name="connsiteX5" fmla="*/ 368313 w 2667000"/>
                <a:gd name="connsiteY5" fmla="*/ 0 h 4629150"/>
                <a:gd name="connsiteX6" fmla="*/ 2298687 w 2667000"/>
                <a:gd name="connsiteY6" fmla="*/ 0 h 4629150"/>
                <a:gd name="connsiteX7" fmla="*/ 2667000 w 2667000"/>
                <a:gd name="connsiteY7" fmla="*/ 368313 h 4629150"/>
                <a:gd name="connsiteX8" fmla="*/ 2667000 w 2667000"/>
                <a:gd name="connsiteY8" fmla="*/ 4260837 h 4629150"/>
                <a:gd name="connsiteX9" fmla="*/ 2298687 w 2667000"/>
                <a:gd name="connsiteY9" fmla="*/ 4629150 h 4629150"/>
                <a:gd name="connsiteX10" fmla="*/ 368313 w 2667000"/>
                <a:gd name="connsiteY10" fmla="*/ 4629150 h 4629150"/>
                <a:gd name="connsiteX11" fmla="*/ 0 w 2667000"/>
                <a:gd name="connsiteY11" fmla="*/ 4260837 h 4629150"/>
                <a:gd name="connsiteX12" fmla="*/ 0 w 2667000"/>
                <a:gd name="connsiteY12" fmla="*/ 368313 h 4629150"/>
                <a:gd name="connsiteX13" fmla="*/ 368313 w 2667000"/>
                <a:gd name="connsiteY13" fmla="*/ 0 h 462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7000" h="4629150">
                  <a:moveTo>
                    <a:pt x="1329922" y="113891"/>
                  </a:moveTo>
                  <a:cubicBezTo>
                    <a:pt x="1283235" y="113891"/>
                    <a:pt x="1245387" y="151739"/>
                    <a:pt x="1245387" y="198426"/>
                  </a:cubicBezTo>
                  <a:cubicBezTo>
                    <a:pt x="1245387" y="245113"/>
                    <a:pt x="1283235" y="282961"/>
                    <a:pt x="1329922" y="282961"/>
                  </a:cubicBezTo>
                  <a:cubicBezTo>
                    <a:pt x="1376609" y="282961"/>
                    <a:pt x="1414457" y="245113"/>
                    <a:pt x="1414457" y="198426"/>
                  </a:cubicBezTo>
                  <a:cubicBezTo>
                    <a:pt x="1414457" y="151739"/>
                    <a:pt x="1376609" y="113891"/>
                    <a:pt x="1329922" y="113891"/>
                  </a:cubicBezTo>
                  <a:close/>
                  <a:moveTo>
                    <a:pt x="368313" y="0"/>
                  </a:moveTo>
                  <a:lnTo>
                    <a:pt x="2298687" y="0"/>
                  </a:lnTo>
                  <a:cubicBezTo>
                    <a:pt x="2502101" y="0"/>
                    <a:pt x="2667000" y="164899"/>
                    <a:pt x="2667000" y="368313"/>
                  </a:cubicBezTo>
                  <a:lnTo>
                    <a:pt x="2667000" y="4260837"/>
                  </a:lnTo>
                  <a:cubicBezTo>
                    <a:pt x="2667000" y="4464251"/>
                    <a:pt x="2502101" y="4629150"/>
                    <a:pt x="2298687" y="4629150"/>
                  </a:cubicBezTo>
                  <a:lnTo>
                    <a:pt x="368313" y="4629150"/>
                  </a:lnTo>
                  <a:cubicBezTo>
                    <a:pt x="164899" y="4629150"/>
                    <a:pt x="0" y="4464251"/>
                    <a:pt x="0" y="4260837"/>
                  </a:cubicBezTo>
                  <a:lnTo>
                    <a:pt x="0" y="368313"/>
                  </a:lnTo>
                  <a:cubicBezTo>
                    <a:pt x="0" y="164899"/>
                    <a:pt x="164899" y="0"/>
                    <a:pt x="368313" y="0"/>
                  </a:cubicBezTo>
                  <a:close/>
                </a:path>
              </a:pathLst>
            </a:custGeom>
            <a:gradFill flip="none" rotWithShape="1">
              <a:gsLst>
                <a:gs pos="45000">
                  <a:schemeClr val="bg1"/>
                </a:gs>
                <a:gs pos="81000">
                  <a:schemeClr val="bg1">
                    <a:lumMod val="94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4953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solidFill>
                    <a:srgbClr val="FF66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ko-KR" altLang="en-US" sz="2400" b="1" dirty="0">
                  <a:solidFill>
                    <a:srgbClr val="FF66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</a:t>
              </a:r>
              <a:endParaRPr lang="en-US" altLang="ko-KR" sz="24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400" b="1" dirty="0">
                  <a:solidFill>
                    <a:srgbClr val="FF66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핵심기능</a:t>
              </a:r>
              <a:endParaRPr lang="en-US" altLang="ko-KR" sz="24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FF66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Project Features</a:t>
              </a:r>
            </a:p>
            <a:p>
              <a:pPr algn="ctr"/>
              <a:endParaRPr lang="en-US" altLang="ko-KR" dirty="0">
                <a:solidFill>
                  <a:srgbClr val="FF66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21" name="물결 20"/>
            <p:cNvSpPr/>
            <p:nvPr/>
          </p:nvSpPr>
          <p:spPr>
            <a:xfrm rot="5400000">
              <a:off x="1050138" y="1372389"/>
              <a:ext cx="1042974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187105" y="300783"/>
            <a:ext cx="2667000" cy="6080967"/>
            <a:chOff x="228600" y="300783"/>
            <a:chExt cx="2667000" cy="6080967"/>
          </a:xfrm>
        </p:grpSpPr>
        <p:sp>
          <p:nvSpPr>
            <p:cNvPr id="23" name="물결 22"/>
            <p:cNvSpPr/>
            <p:nvPr/>
          </p:nvSpPr>
          <p:spPr>
            <a:xfrm rot="16200000" flipV="1">
              <a:off x="1107288" y="1372388"/>
              <a:ext cx="1042975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rgbClr val="244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62398" y="300783"/>
              <a:ext cx="653144" cy="653144"/>
            </a:xfrm>
            <a:custGeom>
              <a:avLst/>
              <a:gdLst>
                <a:gd name="connsiteX0" fmla="*/ 326572 w 653144"/>
                <a:gd name="connsiteY0" fmla="*/ 0 h 653144"/>
                <a:gd name="connsiteX1" fmla="*/ 557494 w 653144"/>
                <a:gd name="connsiteY1" fmla="*/ 95651 h 653144"/>
                <a:gd name="connsiteX2" fmla="*/ 570221 w 653144"/>
                <a:gd name="connsiteY2" fmla="*/ 111076 h 653144"/>
                <a:gd name="connsiteX3" fmla="*/ 418512 w 653144"/>
                <a:gd name="connsiteY3" fmla="*/ 111076 h 653144"/>
                <a:gd name="connsiteX4" fmla="*/ 417776 w 653144"/>
                <a:gd name="connsiteY4" fmla="*/ 110676 h 653144"/>
                <a:gd name="connsiteX5" fmla="*/ 326572 w 653144"/>
                <a:gd name="connsiteY5" fmla="*/ 92263 h 653144"/>
                <a:gd name="connsiteX6" fmla="*/ 92263 w 653144"/>
                <a:gd name="connsiteY6" fmla="*/ 326572 h 653144"/>
                <a:gd name="connsiteX7" fmla="*/ 326572 w 653144"/>
                <a:gd name="connsiteY7" fmla="*/ 560881 h 653144"/>
                <a:gd name="connsiteX8" fmla="*/ 560881 w 653144"/>
                <a:gd name="connsiteY8" fmla="*/ 326572 h 653144"/>
                <a:gd name="connsiteX9" fmla="*/ 558399 w 653144"/>
                <a:gd name="connsiteY9" fmla="*/ 314276 h 653144"/>
                <a:gd name="connsiteX10" fmla="*/ 650662 w 653144"/>
                <a:gd name="connsiteY10" fmla="*/ 314276 h 653144"/>
                <a:gd name="connsiteX11" fmla="*/ 653144 w 653144"/>
                <a:gd name="connsiteY11" fmla="*/ 326572 h 653144"/>
                <a:gd name="connsiteX12" fmla="*/ 326572 w 653144"/>
                <a:gd name="connsiteY12" fmla="*/ 653144 h 653144"/>
                <a:gd name="connsiteX13" fmla="*/ 0 w 653144"/>
                <a:gd name="connsiteY13" fmla="*/ 326572 h 653144"/>
                <a:gd name="connsiteX14" fmla="*/ 326572 w 653144"/>
                <a:gd name="connsiteY14" fmla="*/ 0 h 65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3144" h="653144">
                  <a:moveTo>
                    <a:pt x="326572" y="0"/>
                  </a:moveTo>
                  <a:cubicBezTo>
                    <a:pt x="416753" y="0"/>
                    <a:pt x="498396" y="36553"/>
                    <a:pt x="557494" y="95651"/>
                  </a:cubicBezTo>
                  <a:lnTo>
                    <a:pt x="570221" y="111076"/>
                  </a:lnTo>
                  <a:lnTo>
                    <a:pt x="418512" y="111076"/>
                  </a:lnTo>
                  <a:lnTo>
                    <a:pt x="417776" y="110676"/>
                  </a:lnTo>
                  <a:cubicBezTo>
                    <a:pt x="389743" y="98820"/>
                    <a:pt x="358923" y="92263"/>
                    <a:pt x="326572" y="92263"/>
                  </a:cubicBezTo>
                  <a:cubicBezTo>
                    <a:pt x="197167" y="92263"/>
                    <a:pt x="92263" y="197167"/>
                    <a:pt x="92263" y="326572"/>
                  </a:cubicBezTo>
                  <a:cubicBezTo>
                    <a:pt x="92263" y="455977"/>
                    <a:pt x="197167" y="560881"/>
                    <a:pt x="326572" y="560881"/>
                  </a:cubicBezTo>
                  <a:cubicBezTo>
                    <a:pt x="455977" y="560881"/>
                    <a:pt x="560881" y="455977"/>
                    <a:pt x="560881" y="326572"/>
                  </a:cubicBezTo>
                  <a:lnTo>
                    <a:pt x="558399" y="314276"/>
                  </a:lnTo>
                  <a:lnTo>
                    <a:pt x="650662" y="314276"/>
                  </a:lnTo>
                  <a:lnTo>
                    <a:pt x="653144" y="326572"/>
                  </a:lnTo>
                  <a:cubicBezTo>
                    <a:pt x="653144" y="506933"/>
                    <a:pt x="506933" y="653144"/>
                    <a:pt x="326572" y="653144"/>
                  </a:cubicBezTo>
                  <a:cubicBezTo>
                    <a:pt x="146211" y="653144"/>
                    <a:pt x="0" y="506933"/>
                    <a:pt x="0" y="326572"/>
                  </a:cubicBezTo>
                  <a:cubicBezTo>
                    <a:pt x="0" y="146211"/>
                    <a:pt x="146211" y="0"/>
                    <a:pt x="32657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>
              <a:off x="228600" y="1752600"/>
              <a:ext cx="2667000" cy="4629150"/>
            </a:xfrm>
            <a:custGeom>
              <a:avLst/>
              <a:gdLst>
                <a:gd name="connsiteX0" fmla="*/ 1329922 w 2667000"/>
                <a:gd name="connsiteY0" fmla="*/ 113891 h 4629150"/>
                <a:gd name="connsiteX1" fmla="*/ 1245387 w 2667000"/>
                <a:gd name="connsiteY1" fmla="*/ 198426 h 4629150"/>
                <a:gd name="connsiteX2" fmla="*/ 1329922 w 2667000"/>
                <a:gd name="connsiteY2" fmla="*/ 282961 h 4629150"/>
                <a:gd name="connsiteX3" fmla="*/ 1414457 w 2667000"/>
                <a:gd name="connsiteY3" fmla="*/ 198426 h 4629150"/>
                <a:gd name="connsiteX4" fmla="*/ 1329922 w 2667000"/>
                <a:gd name="connsiteY4" fmla="*/ 113891 h 4629150"/>
                <a:gd name="connsiteX5" fmla="*/ 368313 w 2667000"/>
                <a:gd name="connsiteY5" fmla="*/ 0 h 4629150"/>
                <a:gd name="connsiteX6" fmla="*/ 2298687 w 2667000"/>
                <a:gd name="connsiteY6" fmla="*/ 0 h 4629150"/>
                <a:gd name="connsiteX7" fmla="*/ 2667000 w 2667000"/>
                <a:gd name="connsiteY7" fmla="*/ 368313 h 4629150"/>
                <a:gd name="connsiteX8" fmla="*/ 2667000 w 2667000"/>
                <a:gd name="connsiteY8" fmla="*/ 4260837 h 4629150"/>
                <a:gd name="connsiteX9" fmla="*/ 2298687 w 2667000"/>
                <a:gd name="connsiteY9" fmla="*/ 4629150 h 4629150"/>
                <a:gd name="connsiteX10" fmla="*/ 368313 w 2667000"/>
                <a:gd name="connsiteY10" fmla="*/ 4629150 h 4629150"/>
                <a:gd name="connsiteX11" fmla="*/ 0 w 2667000"/>
                <a:gd name="connsiteY11" fmla="*/ 4260837 h 4629150"/>
                <a:gd name="connsiteX12" fmla="*/ 0 w 2667000"/>
                <a:gd name="connsiteY12" fmla="*/ 368313 h 4629150"/>
                <a:gd name="connsiteX13" fmla="*/ 368313 w 2667000"/>
                <a:gd name="connsiteY13" fmla="*/ 0 h 462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7000" h="4629150">
                  <a:moveTo>
                    <a:pt x="1329922" y="113891"/>
                  </a:moveTo>
                  <a:cubicBezTo>
                    <a:pt x="1283235" y="113891"/>
                    <a:pt x="1245387" y="151739"/>
                    <a:pt x="1245387" y="198426"/>
                  </a:cubicBezTo>
                  <a:cubicBezTo>
                    <a:pt x="1245387" y="245113"/>
                    <a:pt x="1283235" y="282961"/>
                    <a:pt x="1329922" y="282961"/>
                  </a:cubicBezTo>
                  <a:cubicBezTo>
                    <a:pt x="1376609" y="282961"/>
                    <a:pt x="1414457" y="245113"/>
                    <a:pt x="1414457" y="198426"/>
                  </a:cubicBezTo>
                  <a:cubicBezTo>
                    <a:pt x="1414457" y="151739"/>
                    <a:pt x="1376609" y="113891"/>
                    <a:pt x="1329922" y="113891"/>
                  </a:cubicBezTo>
                  <a:close/>
                  <a:moveTo>
                    <a:pt x="368313" y="0"/>
                  </a:moveTo>
                  <a:lnTo>
                    <a:pt x="2298687" y="0"/>
                  </a:lnTo>
                  <a:cubicBezTo>
                    <a:pt x="2502101" y="0"/>
                    <a:pt x="2667000" y="164899"/>
                    <a:pt x="2667000" y="368313"/>
                  </a:cubicBezTo>
                  <a:lnTo>
                    <a:pt x="2667000" y="4260837"/>
                  </a:lnTo>
                  <a:cubicBezTo>
                    <a:pt x="2667000" y="4464251"/>
                    <a:pt x="2502101" y="4629150"/>
                    <a:pt x="2298687" y="4629150"/>
                  </a:cubicBezTo>
                  <a:lnTo>
                    <a:pt x="368313" y="4629150"/>
                  </a:lnTo>
                  <a:cubicBezTo>
                    <a:pt x="164899" y="4629150"/>
                    <a:pt x="0" y="4464251"/>
                    <a:pt x="0" y="4260837"/>
                  </a:cubicBezTo>
                  <a:lnTo>
                    <a:pt x="0" y="368313"/>
                  </a:lnTo>
                  <a:cubicBezTo>
                    <a:pt x="0" y="164899"/>
                    <a:pt x="164899" y="0"/>
                    <a:pt x="368313" y="0"/>
                  </a:cubicBezTo>
                  <a:close/>
                </a:path>
              </a:pathLst>
            </a:custGeom>
            <a:gradFill flip="none" rotWithShape="1">
              <a:gsLst>
                <a:gs pos="45000">
                  <a:schemeClr val="bg1"/>
                </a:gs>
                <a:gs pos="81000">
                  <a:schemeClr val="bg1">
                    <a:lumMod val="94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4953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solidFill>
                    <a:srgbClr val="4472C4">
                      <a:lumMod val="7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ko-KR" altLang="en-US" sz="2400" b="1" dirty="0">
                  <a:solidFill>
                    <a:srgbClr val="4472C4">
                      <a:lumMod val="7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 </a:t>
              </a:r>
              <a:endParaRPr lang="en-US" altLang="ko-KR" sz="2400" b="1" dirty="0">
                <a:solidFill>
                  <a:srgbClr val="4472C4">
                    <a:lumMod val="7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400" b="1" dirty="0">
                  <a:solidFill>
                    <a:srgbClr val="4472C4">
                      <a:lumMod val="7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아키텍처</a:t>
              </a:r>
              <a:endParaRPr lang="en-US" altLang="ko-KR" sz="2400" b="1" dirty="0">
                <a:solidFill>
                  <a:srgbClr val="4472C4">
                    <a:lumMod val="7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00" b="1" dirty="0">
                <a:solidFill>
                  <a:srgbClr val="4472C4">
                    <a:lumMod val="7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00" b="1" dirty="0">
                <a:solidFill>
                  <a:srgbClr val="4472C4">
                    <a:lumMod val="7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4472C4">
                      <a:lumMod val="7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Project Architecture</a:t>
              </a:r>
            </a:p>
            <a:p>
              <a:pPr algn="ctr"/>
              <a:endParaRPr lang="en-US" altLang="ko-KR" dirty="0">
                <a:solidFill>
                  <a:srgbClr val="4472C4">
                    <a:lumMod val="7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" name="물결 25"/>
            <p:cNvSpPr/>
            <p:nvPr/>
          </p:nvSpPr>
          <p:spPr>
            <a:xfrm rot="5400000">
              <a:off x="1050138" y="1372389"/>
              <a:ext cx="1042974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9145369" y="300783"/>
            <a:ext cx="2667000" cy="6080967"/>
            <a:chOff x="238125" y="300783"/>
            <a:chExt cx="2667000" cy="6080967"/>
          </a:xfrm>
        </p:grpSpPr>
        <p:sp>
          <p:nvSpPr>
            <p:cNvPr id="28" name="물결 27"/>
            <p:cNvSpPr/>
            <p:nvPr/>
          </p:nvSpPr>
          <p:spPr>
            <a:xfrm rot="16200000" flipV="1">
              <a:off x="1107288" y="1372388"/>
              <a:ext cx="1042975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1262398" y="300783"/>
              <a:ext cx="653144" cy="653144"/>
            </a:xfrm>
            <a:custGeom>
              <a:avLst/>
              <a:gdLst>
                <a:gd name="connsiteX0" fmla="*/ 326572 w 653144"/>
                <a:gd name="connsiteY0" fmla="*/ 0 h 653144"/>
                <a:gd name="connsiteX1" fmla="*/ 557494 w 653144"/>
                <a:gd name="connsiteY1" fmla="*/ 95651 h 653144"/>
                <a:gd name="connsiteX2" fmla="*/ 570221 w 653144"/>
                <a:gd name="connsiteY2" fmla="*/ 111076 h 653144"/>
                <a:gd name="connsiteX3" fmla="*/ 418512 w 653144"/>
                <a:gd name="connsiteY3" fmla="*/ 111076 h 653144"/>
                <a:gd name="connsiteX4" fmla="*/ 417776 w 653144"/>
                <a:gd name="connsiteY4" fmla="*/ 110676 h 653144"/>
                <a:gd name="connsiteX5" fmla="*/ 326572 w 653144"/>
                <a:gd name="connsiteY5" fmla="*/ 92263 h 653144"/>
                <a:gd name="connsiteX6" fmla="*/ 92263 w 653144"/>
                <a:gd name="connsiteY6" fmla="*/ 326572 h 653144"/>
                <a:gd name="connsiteX7" fmla="*/ 326572 w 653144"/>
                <a:gd name="connsiteY7" fmla="*/ 560881 h 653144"/>
                <a:gd name="connsiteX8" fmla="*/ 560881 w 653144"/>
                <a:gd name="connsiteY8" fmla="*/ 326572 h 653144"/>
                <a:gd name="connsiteX9" fmla="*/ 558399 w 653144"/>
                <a:gd name="connsiteY9" fmla="*/ 314276 h 653144"/>
                <a:gd name="connsiteX10" fmla="*/ 650662 w 653144"/>
                <a:gd name="connsiteY10" fmla="*/ 314276 h 653144"/>
                <a:gd name="connsiteX11" fmla="*/ 653144 w 653144"/>
                <a:gd name="connsiteY11" fmla="*/ 326572 h 653144"/>
                <a:gd name="connsiteX12" fmla="*/ 326572 w 653144"/>
                <a:gd name="connsiteY12" fmla="*/ 653144 h 653144"/>
                <a:gd name="connsiteX13" fmla="*/ 0 w 653144"/>
                <a:gd name="connsiteY13" fmla="*/ 326572 h 653144"/>
                <a:gd name="connsiteX14" fmla="*/ 326572 w 653144"/>
                <a:gd name="connsiteY14" fmla="*/ 0 h 65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3144" h="653144">
                  <a:moveTo>
                    <a:pt x="326572" y="0"/>
                  </a:moveTo>
                  <a:cubicBezTo>
                    <a:pt x="416753" y="0"/>
                    <a:pt x="498396" y="36553"/>
                    <a:pt x="557494" y="95651"/>
                  </a:cubicBezTo>
                  <a:lnTo>
                    <a:pt x="570221" y="111076"/>
                  </a:lnTo>
                  <a:lnTo>
                    <a:pt x="418512" y="111076"/>
                  </a:lnTo>
                  <a:lnTo>
                    <a:pt x="417776" y="110676"/>
                  </a:lnTo>
                  <a:cubicBezTo>
                    <a:pt x="389743" y="98820"/>
                    <a:pt x="358923" y="92263"/>
                    <a:pt x="326572" y="92263"/>
                  </a:cubicBezTo>
                  <a:cubicBezTo>
                    <a:pt x="197167" y="92263"/>
                    <a:pt x="92263" y="197167"/>
                    <a:pt x="92263" y="326572"/>
                  </a:cubicBezTo>
                  <a:cubicBezTo>
                    <a:pt x="92263" y="455977"/>
                    <a:pt x="197167" y="560881"/>
                    <a:pt x="326572" y="560881"/>
                  </a:cubicBezTo>
                  <a:cubicBezTo>
                    <a:pt x="455977" y="560881"/>
                    <a:pt x="560881" y="455977"/>
                    <a:pt x="560881" y="326572"/>
                  </a:cubicBezTo>
                  <a:lnTo>
                    <a:pt x="558399" y="314276"/>
                  </a:lnTo>
                  <a:lnTo>
                    <a:pt x="650662" y="314276"/>
                  </a:lnTo>
                  <a:lnTo>
                    <a:pt x="653144" y="326572"/>
                  </a:lnTo>
                  <a:cubicBezTo>
                    <a:pt x="653144" y="506933"/>
                    <a:pt x="506933" y="653144"/>
                    <a:pt x="326572" y="653144"/>
                  </a:cubicBezTo>
                  <a:cubicBezTo>
                    <a:pt x="146211" y="653144"/>
                    <a:pt x="0" y="506933"/>
                    <a:pt x="0" y="326572"/>
                  </a:cubicBezTo>
                  <a:cubicBezTo>
                    <a:pt x="0" y="146211"/>
                    <a:pt x="146211" y="0"/>
                    <a:pt x="326572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>
              <a:off x="238125" y="1752600"/>
              <a:ext cx="2667000" cy="4629150"/>
            </a:xfrm>
            <a:custGeom>
              <a:avLst/>
              <a:gdLst>
                <a:gd name="connsiteX0" fmla="*/ 1329922 w 2667000"/>
                <a:gd name="connsiteY0" fmla="*/ 113891 h 4629150"/>
                <a:gd name="connsiteX1" fmla="*/ 1245387 w 2667000"/>
                <a:gd name="connsiteY1" fmla="*/ 198426 h 4629150"/>
                <a:gd name="connsiteX2" fmla="*/ 1329922 w 2667000"/>
                <a:gd name="connsiteY2" fmla="*/ 282961 h 4629150"/>
                <a:gd name="connsiteX3" fmla="*/ 1414457 w 2667000"/>
                <a:gd name="connsiteY3" fmla="*/ 198426 h 4629150"/>
                <a:gd name="connsiteX4" fmla="*/ 1329922 w 2667000"/>
                <a:gd name="connsiteY4" fmla="*/ 113891 h 4629150"/>
                <a:gd name="connsiteX5" fmla="*/ 368313 w 2667000"/>
                <a:gd name="connsiteY5" fmla="*/ 0 h 4629150"/>
                <a:gd name="connsiteX6" fmla="*/ 2298687 w 2667000"/>
                <a:gd name="connsiteY6" fmla="*/ 0 h 4629150"/>
                <a:gd name="connsiteX7" fmla="*/ 2667000 w 2667000"/>
                <a:gd name="connsiteY7" fmla="*/ 368313 h 4629150"/>
                <a:gd name="connsiteX8" fmla="*/ 2667000 w 2667000"/>
                <a:gd name="connsiteY8" fmla="*/ 4260837 h 4629150"/>
                <a:gd name="connsiteX9" fmla="*/ 2298687 w 2667000"/>
                <a:gd name="connsiteY9" fmla="*/ 4629150 h 4629150"/>
                <a:gd name="connsiteX10" fmla="*/ 368313 w 2667000"/>
                <a:gd name="connsiteY10" fmla="*/ 4629150 h 4629150"/>
                <a:gd name="connsiteX11" fmla="*/ 0 w 2667000"/>
                <a:gd name="connsiteY11" fmla="*/ 4260837 h 4629150"/>
                <a:gd name="connsiteX12" fmla="*/ 0 w 2667000"/>
                <a:gd name="connsiteY12" fmla="*/ 368313 h 4629150"/>
                <a:gd name="connsiteX13" fmla="*/ 368313 w 2667000"/>
                <a:gd name="connsiteY13" fmla="*/ 0 h 462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7000" h="4629150">
                  <a:moveTo>
                    <a:pt x="1329922" y="113891"/>
                  </a:moveTo>
                  <a:cubicBezTo>
                    <a:pt x="1283235" y="113891"/>
                    <a:pt x="1245387" y="151739"/>
                    <a:pt x="1245387" y="198426"/>
                  </a:cubicBezTo>
                  <a:cubicBezTo>
                    <a:pt x="1245387" y="245113"/>
                    <a:pt x="1283235" y="282961"/>
                    <a:pt x="1329922" y="282961"/>
                  </a:cubicBezTo>
                  <a:cubicBezTo>
                    <a:pt x="1376609" y="282961"/>
                    <a:pt x="1414457" y="245113"/>
                    <a:pt x="1414457" y="198426"/>
                  </a:cubicBezTo>
                  <a:cubicBezTo>
                    <a:pt x="1414457" y="151739"/>
                    <a:pt x="1376609" y="113891"/>
                    <a:pt x="1329922" y="113891"/>
                  </a:cubicBezTo>
                  <a:close/>
                  <a:moveTo>
                    <a:pt x="368313" y="0"/>
                  </a:moveTo>
                  <a:lnTo>
                    <a:pt x="2298687" y="0"/>
                  </a:lnTo>
                  <a:cubicBezTo>
                    <a:pt x="2502101" y="0"/>
                    <a:pt x="2667000" y="164899"/>
                    <a:pt x="2667000" y="368313"/>
                  </a:cubicBezTo>
                  <a:lnTo>
                    <a:pt x="2667000" y="4260837"/>
                  </a:lnTo>
                  <a:cubicBezTo>
                    <a:pt x="2667000" y="4464251"/>
                    <a:pt x="2502101" y="4629150"/>
                    <a:pt x="2298687" y="4629150"/>
                  </a:cubicBezTo>
                  <a:lnTo>
                    <a:pt x="368313" y="4629150"/>
                  </a:lnTo>
                  <a:cubicBezTo>
                    <a:pt x="164899" y="4629150"/>
                    <a:pt x="0" y="4464251"/>
                    <a:pt x="0" y="4260837"/>
                  </a:cubicBezTo>
                  <a:lnTo>
                    <a:pt x="0" y="368313"/>
                  </a:lnTo>
                  <a:cubicBezTo>
                    <a:pt x="0" y="164899"/>
                    <a:pt x="164899" y="0"/>
                    <a:pt x="368313" y="0"/>
                  </a:cubicBezTo>
                  <a:close/>
                </a:path>
              </a:pathLst>
            </a:custGeom>
            <a:gradFill flip="none" rotWithShape="1">
              <a:gsLst>
                <a:gs pos="45000">
                  <a:schemeClr val="bg1"/>
                </a:gs>
                <a:gs pos="81000">
                  <a:schemeClr val="bg1">
                    <a:lumMod val="94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4953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ko-KR" altLang="en-US" sz="2400" b="1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결론</a:t>
              </a:r>
              <a:r>
                <a:rPr lang="en-US" altLang="ko-KR" sz="2400" b="1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&amp;</a:t>
              </a:r>
            </a:p>
            <a:p>
              <a:pPr algn="ctr"/>
              <a:r>
                <a:rPr lang="ko-KR" altLang="en-US" sz="2400" b="1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향후 개선 방향</a:t>
              </a:r>
              <a:endParaRPr lang="en-US" altLang="ko-KR" sz="24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FFC000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Conclusion &amp; Improvement</a:t>
              </a:r>
            </a:p>
          </p:txBody>
        </p:sp>
        <p:sp>
          <p:nvSpPr>
            <p:cNvPr id="31" name="물결 30"/>
            <p:cNvSpPr/>
            <p:nvPr/>
          </p:nvSpPr>
          <p:spPr>
            <a:xfrm rot="5400000">
              <a:off x="1050138" y="1372389"/>
              <a:ext cx="1042974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69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9"/>
    </mc:Choice>
    <mc:Fallback xmlns="">
      <p:transition spd="slow" advTm="1123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F36353-6A6B-40FD-A926-F528FA0EB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408"/>
            <a:ext cx="10515600" cy="39871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35000" dirty="0">
                <a:solidFill>
                  <a:schemeClr val="bg2">
                    <a:lumMod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endParaRPr lang="ko-KR" altLang="en-US" sz="35000" dirty="0">
              <a:solidFill>
                <a:schemeClr val="bg2">
                  <a:lumMod val="5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B87051-1A21-4C1A-A24A-23F00DB961EB}"/>
              </a:ext>
            </a:extLst>
          </p:cNvPr>
          <p:cNvSpPr/>
          <p:nvPr/>
        </p:nvSpPr>
        <p:spPr>
          <a:xfrm>
            <a:off x="3272901" y="2998433"/>
            <a:ext cx="5646198" cy="861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 프로젝트 소개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프로젝트 선정 이유 </a:t>
            </a:r>
          </a:p>
        </p:txBody>
      </p:sp>
    </p:spTree>
    <p:extLst>
      <p:ext uri="{BB962C8B-B14F-4D97-AF65-F5344CB8AC3E}">
        <p14:creationId xmlns:p14="http://schemas.microsoft.com/office/powerpoint/2010/main" val="311510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1"/>
    </mc:Choice>
    <mc:Fallback xmlns="">
      <p:transition spd="slow" advTm="607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570954"/>
              </p:ext>
            </p:extLst>
          </p:nvPr>
        </p:nvGraphicFramePr>
        <p:xfrm>
          <a:off x="0" y="499530"/>
          <a:ext cx="815974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50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AE4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소개 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선정이유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핵심기능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아키텍처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결론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개선점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8A5826F6-488C-43D3-B3F1-769EAA625039}"/>
              </a:ext>
            </a:extLst>
          </p:cNvPr>
          <p:cNvSpPr/>
          <p:nvPr/>
        </p:nvSpPr>
        <p:spPr>
          <a:xfrm>
            <a:off x="301857" y="595312"/>
            <a:ext cx="276225" cy="276225"/>
          </a:xfrm>
          <a:prstGeom prst="ellipse">
            <a:avLst/>
          </a:prstGeom>
          <a:solidFill>
            <a:srgbClr val="71AE48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AE997B-FE61-40DC-8909-809D75F057FB}"/>
              </a:ext>
            </a:extLst>
          </p:cNvPr>
          <p:cNvSpPr/>
          <p:nvPr/>
        </p:nvSpPr>
        <p:spPr>
          <a:xfrm>
            <a:off x="828675" y="499530"/>
            <a:ext cx="11363325" cy="635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4E0024-5649-4C8C-AF93-48D1945B64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377" y="1509712"/>
            <a:ext cx="6831235" cy="34841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2B32C8-0834-4AE5-B951-75F30EB68F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79205" y="3429000"/>
            <a:ext cx="1895475" cy="2409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2E032F-370C-2ADA-DEA5-FC2793FCE82B}"/>
              </a:ext>
            </a:extLst>
          </p:cNvPr>
          <p:cNvSpPr txBox="1"/>
          <p:nvPr/>
        </p:nvSpPr>
        <p:spPr>
          <a:xfrm>
            <a:off x="11727180" y="-582930"/>
            <a:ext cx="18473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FFC805-3405-1D5D-A683-E7F14FA03D02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200" b="1" kern="0" dirty="0">
                <a:solidFill>
                  <a:srgbClr val="71AE48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프로젝트 소개 </a:t>
            </a:r>
            <a:r>
              <a:rPr lang="en-US" altLang="ko-KR" sz="2200" b="1" kern="0" dirty="0">
                <a:solidFill>
                  <a:srgbClr val="71AE48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200" b="1" kern="0" dirty="0">
                <a:solidFill>
                  <a:srgbClr val="71AE48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프로젝트 선정 이유</a:t>
            </a:r>
          </a:p>
        </p:txBody>
      </p:sp>
    </p:spTree>
    <p:extLst>
      <p:ext uri="{BB962C8B-B14F-4D97-AF65-F5344CB8AC3E}">
        <p14:creationId xmlns:p14="http://schemas.microsoft.com/office/powerpoint/2010/main" val="304222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29"/>
    </mc:Choice>
    <mc:Fallback xmlns="">
      <p:transition spd="slow" advTm="2892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458586"/>
              </p:ext>
            </p:extLst>
          </p:nvPr>
        </p:nvGraphicFramePr>
        <p:xfrm>
          <a:off x="-12032" y="499530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AE4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소개 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선정이유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핵심기능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아키텍처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결론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개선점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8A5826F6-488C-43D3-B3F1-769EAA625039}"/>
              </a:ext>
            </a:extLst>
          </p:cNvPr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rgbClr val="71AE48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D16C4C-5B2E-419F-AE86-7B8603558833}"/>
              </a:ext>
            </a:extLst>
          </p:cNvPr>
          <p:cNvSpPr/>
          <p:nvPr/>
        </p:nvSpPr>
        <p:spPr>
          <a:xfrm>
            <a:off x="828675" y="499530"/>
            <a:ext cx="11363325" cy="635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2172FB9-5AC0-416A-BE15-87FD9DD7B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704719">
            <a:off x="1644321" y="1411578"/>
            <a:ext cx="1869646" cy="18696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E0E8ED-BDF1-45DD-A3A2-2FE389461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279617">
            <a:off x="2700771" y="1365823"/>
            <a:ext cx="1582911" cy="15829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3ACBDF-D1CD-4E3E-A9F6-B84774D530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60805" y="997682"/>
            <a:ext cx="652848" cy="6528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06BC84-FE37-4B47-8EBE-9DAA5F1364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953691" y="4036790"/>
            <a:ext cx="1409219" cy="24491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C213DC9-A837-480C-9E83-B47A198EA4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961803" y="4217665"/>
            <a:ext cx="360040" cy="3600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A7C944D-0B93-4EEE-9AE3-B0B6D03CBC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17787" y="4226937"/>
            <a:ext cx="360040" cy="3600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6CEC83-9836-4FD3-9125-483F36AFE0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560" y="2576512"/>
            <a:ext cx="5493031" cy="280162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796F510-CFE3-443B-A506-46CED2810E8E}"/>
              </a:ext>
            </a:extLst>
          </p:cNvPr>
          <p:cNvSpPr/>
          <p:nvPr/>
        </p:nvSpPr>
        <p:spPr>
          <a:xfrm>
            <a:off x="4292895" y="3951546"/>
            <a:ext cx="5266661" cy="1559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1E7333-9501-48BB-A34D-97A68CA53E00}"/>
              </a:ext>
            </a:extLst>
          </p:cNvPr>
          <p:cNvSpPr/>
          <p:nvPr/>
        </p:nvSpPr>
        <p:spPr>
          <a:xfrm>
            <a:off x="4292894" y="4643341"/>
            <a:ext cx="5266661" cy="1559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3EECDD-CA92-E3DE-8204-E6B37C0055C6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200" b="1" kern="0" dirty="0">
                <a:solidFill>
                  <a:srgbClr val="71AE48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프로젝트 소개 </a:t>
            </a:r>
            <a:r>
              <a:rPr lang="en-US" altLang="ko-KR" sz="2200" b="1" kern="0" dirty="0">
                <a:solidFill>
                  <a:srgbClr val="71AE48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200" b="1" kern="0" dirty="0">
                <a:solidFill>
                  <a:srgbClr val="71AE48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프로젝트 선정 이유</a:t>
            </a:r>
          </a:p>
        </p:txBody>
      </p:sp>
    </p:spTree>
    <p:extLst>
      <p:ext uri="{BB962C8B-B14F-4D97-AF65-F5344CB8AC3E}">
        <p14:creationId xmlns:p14="http://schemas.microsoft.com/office/powerpoint/2010/main" val="75331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06"/>
    </mc:Choice>
    <mc:Fallback xmlns="">
      <p:transition spd="slow" advTm="2940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F36353-6A6B-40FD-A926-F528FA0EB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045"/>
            <a:ext cx="10515600" cy="39871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35000" dirty="0">
                <a:solidFill>
                  <a:schemeClr val="bg2">
                    <a:lumMod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endParaRPr lang="ko-KR" altLang="en-US" sz="35000" dirty="0">
              <a:solidFill>
                <a:schemeClr val="bg2">
                  <a:lumMod val="5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B87051-1A21-4C1A-A24A-23F00DB961EB}"/>
              </a:ext>
            </a:extLst>
          </p:cNvPr>
          <p:cNvSpPr/>
          <p:nvPr/>
        </p:nvSpPr>
        <p:spPr>
          <a:xfrm>
            <a:off x="3272901" y="2998433"/>
            <a:ext cx="5646198" cy="861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프로젝트 핵심 기능</a:t>
            </a:r>
          </a:p>
        </p:txBody>
      </p:sp>
    </p:spTree>
    <p:extLst>
      <p:ext uri="{BB962C8B-B14F-4D97-AF65-F5344CB8AC3E}">
        <p14:creationId xmlns:p14="http://schemas.microsoft.com/office/powerpoint/2010/main" val="81883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5"/>
    </mc:Choice>
    <mc:Fallback xmlns="">
      <p:transition spd="slow" advTm="554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953813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소개 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선정이유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AE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핵심기능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아키텍처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결론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개선점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200" b="1" kern="0" dirty="0">
                <a:solidFill>
                  <a:srgbClr val="71AE48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프로젝트 핵심기능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5826F6-488C-43D3-B3F1-769EAA625039}"/>
              </a:ext>
            </a:extLst>
          </p:cNvPr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rgbClr val="71AE48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66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5BD2E44-E9E3-4175-AC79-62233337C334}"/>
              </a:ext>
            </a:extLst>
          </p:cNvPr>
          <p:cNvSpPr/>
          <p:nvPr/>
        </p:nvSpPr>
        <p:spPr>
          <a:xfrm>
            <a:off x="5619688" y="2147887"/>
            <a:ext cx="1781298" cy="246413"/>
          </a:xfrm>
          <a:prstGeom prst="rightArrow">
            <a:avLst/>
          </a:prstGeom>
          <a:solidFill>
            <a:srgbClr val="71AE48"/>
          </a:solidFill>
          <a:ln>
            <a:solidFill>
              <a:srgbClr val="71A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7B17585-34AD-49C1-88D6-884C419C0633}"/>
              </a:ext>
            </a:extLst>
          </p:cNvPr>
          <p:cNvSpPr/>
          <p:nvPr/>
        </p:nvSpPr>
        <p:spPr>
          <a:xfrm>
            <a:off x="5619688" y="5167572"/>
            <a:ext cx="1781298" cy="246413"/>
          </a:xfrm>
          <a:prstGeom prst="rightArrow">
            <a:avLst/>
          </a:prstGeom>
          <a:solidFill>
            <a:srgbClr val="71AE48"/>
          </a:solidFill>
          <a:ln>
            <a:solidFill>
              <a:srgbClr val="71A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19DE87-DB1B-4C0D-9B99-6F3C5F2437F0}"/>
              </a:ext>
            </a:extLst>
          </p:cNvPr>
          <p:cNvSpPr txBox="1"/>
          <p:nvPr/>
        </p:nvSpPr>
        <p:spPr>
          <a:xfrm>
            <a:off x="5336267" y="1651254"/>
            <a:ext cx="225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71AE48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입력 도중</a:t>
            </a:r>
            <a:endParaRPr lang="en-US" altLang="ko-KR" sz="1400" b="1" dirty="0">
              <a:solidFill>
                <a:srgbClr val="71AE48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sz="1400" b="1" dirty="0">
                <a:solidFill>
                  <a:srgbClr val="71AE48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오타가 난 경우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F4640C-1EBC-447A-92D9-1F0EFBE6AE8B}"/>
              </a:ext>
            </a:extLst>
          </p:cNvPr>
          <p:cNvSpPr txBox="1"/>
          <p:nvPr/>
        </p:nvSpPr>
        <p:spPr>
          <a:xfrm>
            <a:off x="5892112" y="4908955"/>
            <a:ext cx="2256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71AE48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올바른 입력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B77F93-60D2-4F75-A006-C0B5BF68E3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68" y="762822"/>
            <a:ext cx="2678539" cy="57888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97C94C-007D-489E-90D5-DEC0AF92F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91" y="4020586"/>
            <a:ext cx="2256928" cy="25311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B6C1A5-67A8-46D6-8BCF-731F2D1EF3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91" y="527549"/>
            <a:ext cx="2256928" cy="332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5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89"/>
    </mc:Choice>
    <mc:Fallback xmlns="">
      <p:transition spd="slow" advTm="3048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/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소개 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선정이유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AE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핵심기능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아키텍처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결론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개선점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200" b="1" kern="0" dirty="0">
                <a:solidFill>
                  <a:srgbClr val="71AE48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프로젝트 핵심기능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5826F6-488C-43D3-B3F1-769EAA625039}"/>
              </a:ext>
            </a:extLst>
          </p:cNvPr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rgbClr val="71AE48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66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5E9ACA-8E23-43D8-90F1-BCCF264344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66" y="1041409"/>
            <a:ext cx="4000689" cy="51691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E4875D-C8BC-4309-BA5A-767F36C4EA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82" y="1041410"/>
            <a:ext cx="4329511" cy="516911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78649EF-D5A2-47C3-A643-B96D9EE1C95C}"/>
              </a:ext>
            </a:extLst>
          </p:cNvPr>
          <p:cNvSpPr/>
          <p:nvPr/>
        </p:nvSpPr>
        <p:spPr>
          <a:xfrm>
            <a:off x="5490298" y="3429000"/>
            <a:ext cx="1802042" cy="307777"/>
          </a:xfrm>
          <a:prstGeom prst="rightArrow">
            <a:avLst/>
          </a:prstGeom>
          <a:solidFill>
            <a:srgbClr val="71A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53794-CA21-4378-97C9-9E09F8B0D4C7}"/>
              </a:ext>
            </a:extLst>
          </p:cNvPr>
          <p:cNvSpPr txBox="1"/>
          <p:nvPr/>
        </p:nvSpPr>
        <p:spPr>
          <a:xfrm>
            <a:off x="5585347" y="3220270"/>
            <a:ext cx="2256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71AE48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다른 시간표 추천</a:t>
            </a:r>
          </a:p>
        </p:txBody>
      </p:sp>
    </p:spTree>
    <p:extLst>
      <p:ext uri="{BB962C8B-B14F-4D97-AF65-F5344CB8AC3E}">
        <p14:creationId xmlns:p14="http://schemas.microsoft.com/office/powerpoint/2010/main" val="44251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79"/>
    </mc:Choice>
    <mc:Fallback xmlns="">
      <p:transition spd="slow" advTm="887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/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소개 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선정이유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AE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핵심기능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아키텍처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결론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개선점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200" b="1" kern="0" dirty="0">
                <a:solidFill>
                  <a:srgbClr val="71AE48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프로젝트 핵심기능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5826F6-488C-43D3-B3F1-769EAA625039}"/>
              </a:ext>
            </a:extLst>
          </p:cNvPr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rgbClr val="71AE48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66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" name="화면 기록 2022-06-08 23.19.19">
            <a:hlinkClick r:id="" action="ppaction://media"/>
            <a:extLst>
              <a:ext uri="{FF2B5EF4-FFF2-40B4-BE49-F238E27FC236}">
                <a16:creationId xmlns:a16="http://schemas.microsoft.com/office/drawing/2014/main" id="{982A7285-CC82-4F9C-93A1-6C78B32FDF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3317" y="625063"/>
            <a:ext cx="6746325" cy="56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2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8"/>
    </mc:Choice>
    <mc:Fallback xmlns="">
      <p:transition spd="slow" advTm="3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"/>
</p:tagLst>
</file>

<file path=ppt/theme/theme1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C8CAC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4711</TotalTime>
  <Words>275</Words>
  <Application>Microsoft Macintosh PowerPoint</Application>
  <PresentationFormat>와이드스크린</PresentationFormat>
  <Paragraphs>108</Paragraphs>
  <Slides>15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BM DoHyeon OTF</vt:lpstr>
      <vt:lpstr>배달의민족 주아</vt:lpstr>
      <vt:lpstr>배달의민족 도현</vt:lpstr>
      <vt:lpstr>Arial</vt:lpstr>
      <vt:lpstr>맑은 고딕</vt:lpstr>
      <vt:lpstr>배달의민족 연성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Microsoft Office User</cp:lastModifiedBy>
  <cp:revision>876</cp:revision>
  <dcterms:created xsi:type="dcterms:W3CDTF">2019-02-08T07:37:09Z</dcterms:created>
  <dcterms:modified xsi:type="dcterms:W3CDTF">2022-06-09T06:01:18Z</dcterms:modified>
</cp:coreProperties>
</file>